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direk Sans Bold" panose="020B0604020202020204" charset="-34"/>
      <p:regular r:id="rId20"/>
    </p:embeddedFont>
    <p:embeddedFont>
      <p:font typeface="Adirek Sans Heavy" panose="020B0604020202020204" charset="-34"/>
      <p:regular r:id="rId21"/>
    </p:embeddedFont>
    <p:embeddedFont>
      <p:font typeface="Boriboon" panose="020B0604020202020204" charset="-34"/>
      <p:regular r:id="rId22"/>
    </p:embeddedFont>
    <p:embeddedFont>
      <p:font typeface="Boriboon Medium" panose="020B0604020202020204" charset="-34"/>
      <p:regular r:id="rId23"/>
    </p:embeddedFont>
    <p:embeddedFont>
      <p:font typeface="Canva Sans" panose="020B0604020202020204" charset="0"/>
      <p:regular r:id="rId24"/>
    </p:embeddedFont>
    <p:embeddedFont>
      <p:font typeface="Canva Sans Bold" panose="020B0604020202020204" charset="0"/>
      <p:regular r:id="rId25"/>
    </p:embeddedFont>
    <p:embeddedFont>
      <p:font typeface="TT Commons Pro" panose="020B0604020202020204" charset="0"/>
      <p:regular r:id="rId26"/>
    </p:embeddedFont>
    <p:embeddedFont>
      <p:font typeface="TT Commons Pro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C3B96-731F-47D8-B3E0-7552E62E595E}" type="datetimeFigureOut">
              <a:rPr lang="en-IN" smtClean="0"/>
              <a:t>26-04-2024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37251-A368-4004-AC09-BEBFFEE9C5B9}" type="slidenum">
              <a:rPr lang="en-IN" smtClean="0"/>
              <a:t>‹#›</a:t>
            </a:fld>
            <a:endParaRPr lang="en-IN"/>
          </a:p>
        </p:txBody>
      </p:sp>
    </p:spTree>
    <p:extLst>
      <p:ext uri="{BB962C8B-B14F-4D97-AF65-F5344CB8AC3E}">
        <p14:creationId xmlns:p14="http://schemas.microsoft.com/office/powerpoint/2010/main" val="2956037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F37251-A368-4004-AC09-BEBFFEE9C5B9}" type="slidenum">
              <a:rPr lang="en-IN" smtClean="0"/>
              <a:t>1</a:t>
            </a:fld>
            <a:endParaRPr lang="en-IN"/>
          </a:p>
        </p:txBody>
      </p:sp>
    </p:spTree>
    <p:extLst>
      <p:ext uri="{BB962C8B-B14F-4D97-AF65-F5344CB8AC3E}">
        <p14:creationId xmlns:p14="http://schemas.microsoft.com/office/powerpoint/2010/main" val="2823881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3B2"/>
        </a:solidFill>
        <a:effectLst/>
      </p:bgPr>
    </p:bg>
    <p:spTree>
      <p:nvGrpSpPr>
        <p:cNvPr id="1" name=""/>
        <p:cNvGrpSpPr/>
        <p:nvPr/>
      </p:nvGrpSpPr>
      <p:grpSpPr>
        <a:xfrm>
          <a:off x="0" y="0"/>
          <a:ext cx="0" cy="0"/>
          <a:chOff x="0" y="0"/>
          <a:chExt cx="0" cy="0"/>
        </a:xfrm>
      </p:grpSpPr>
      <p:sp>
        <p:nvSpPr>
          <p:cNvPr id="2" name="Freeform 2"/>
          <p:cNvSpPr/>
          <p:nvPr/>
        </p:nvSpPr>
        <p:spPr>
          <a:xfrm rot="8100000">
            <a:off x="-374699" y="-253829"/>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3"/>
            <a:stretch>
              <a:fillRect/>
            </a:stretch>
          </a:blipFill>
        </p:spPr>
      </p:sp>
      <p:sp>
        <p:nvSpPr>
          <p:cNvPr id="3" name="Freeform 3"/>
          <p:cNvSpPr/>
          <p:nvPr/>
        </p:nvSpPr>
        <p:spPr>
          <a:xfrm rot="5165918">
            <a:off x="341104" y="-1601140"/>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3"/>
            <a:stretch>
              <a:fillRect/>
            </a:stretch>
          </a:blipFill>
        </p:spPr>
      </p:sp>
      <p:grpSp>
        <p:nvGrpSpPr>
          <p:cNvPr id="4" name="Group 4"/>
          <p:cNvGrpSpPr/>
          <p:nvPr/>
        </p:nvGrpSpPr>
        <p:grpSpPr>
          <a:xfrm>
            <a:off x="3407870" y="6555976"/>
            <a:ext cx="10835006" cy="1154416"/>
            <a:chOff x="0" y="0"/>
            <a:chExt cx="2853664" cy="304044"/>
          </a:xfrm>
        </p:grpSpPr>
        <p:sp>
          <p:nvSpPr>
            <p:cNvPr id="5" name="Freeform 5"/>
            <p:cNvSpPr/>
            <p:nvPr/>
          </p:nvSpPr>
          <p:spPr>
            <a:xfrm>
              <a:off x="0" y="0"/>
              <a:ext cx="2853664" cy="304044"/>
            </a:xfrm>
            <a:custGeom>
              <a:avLst/>
              <a:gdLst/>
              <a:ahLst/>
              <a:cxnLst/>
              <a:rect l="l" t="t" r="r" b="b"/>
              <a:pathLst>
                <a:path w="2853664" h="304044">
                  <a:moveTo>
                    <a:pt x="32154" y="0"/>
                  </a:moveTo>
                  <a:lnTo>
                    <a:pt x="2821510" y="0"/>
                  </a:lnTo>
                  <a:cubicBezTo>
                    <a:pt x="2830038" y="0"/>
                    <a:pt x="2838216" y="3388"/>
                    <a:pt x="2844247" y="9418"/>
                  </a:cubicBezTo>
                  <a:cubicBezTo>
                    <a:pt x="2850277" y="15448"/>
                    <a:pt x="2853664" y="23626"/>
                    <a:pt x="2853664" y="32154"/>
                  </a:cubicBezTo>
                  <a:lnTo>
                    <a:pt x="2853664" y="271890"/>
                  </a:lnTo>
                  <a:cubicBezTo>
                    <a:pt x="2853664" y="280418"/>
                    <a:pt x="2850277" y="288596"/>
                    <a:pt x="2844247" y="294626"/>
                  </a:cubicBezTo>
                  <a:cubicBezTo>
                    <a:pt x="2838216" y="300656"/>
                    <a:pt x="2830038" y="304044"/>
                    <a:pt x="2821510" y="304044"/>
                  </a:cubicBezTo>
                  <a:lnTo>
                    <a:pt x="32154" y="304044"/>
                  </a:lnTo>
                  <a:cubicBezTo>
                    <a:pt x="23626" y="304044"/>
                    <a:pt x="15448" y="300656"/>
                    <a:pt x="9418" y="294626"/>
                  </a:cubicBezTo>
                  <a:cubicBezTo>
                    <a:pt x="3388" y="288596"/>
                    <a:pt x="0" y="280418"/>
                    <a:pt x="0" y="271890"/>
                  </a:cubicBezTo>
                  <a:lnTo>
                    <a:pt x="0" y="32154"/>
                  </a:lnTo>
                  <a:cubicBezTo>
                    <a:pt x="0" y="23626"/>
                    <a:pt x="3388" y="15448"/>
                    <a:pt x="9418" y="9418"/>
                  </a:cubicBezTo>
                  <a:cubicBezTo>
                    <a:pt x="15448" y="3388"/>
                    <a:pt x="23626" y="0"/>
                    <a:pt x="32154" y="0"/>
                  </a:cubicBezTo>
                  <a:close/>
                </a:path>
              </a:pathLst>
            </a:custGeom>
            <a:solidFill>
              <a:srgbClr val="D4C3B2"/>
            </a:solidFill>
          </p:spPr>
        </p:sp>
        <p:sp>
          <p:nvSpPr>
            <p:cNvPr id="6" name="TextBox 6"/>
            <p:cNvSpPr txBox="1"/>
            <p:nvPr/>
          </p:nvSpPr>
          <p:spPr>
            <a:xfrm>
              <a:off x="0" y="-38100"/>
              <a:ext cx="2853664" cy="34214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315335" y="3970830"/>
            <a:ext cx="15657331" cy="2107214"/>
          </a:xfrm>
          <a:prstGeom prst="rect">
            <a:avLst/>
          </a:prstGeom>
        </p:spPr>
        <p:txBody>
          <a:bodyPr lIns="0" tIns="0" rIns="0" bIns="0" rtlCol="0" anchor="t">
            <a:spAutoFit/>
          </a:bodyPr>
          <a:lstStyle/>
          <a:p>
            <a:pPr algn="ctr">
              <a:lnSpc>
                <a:spcPts val="17204"/>
              </a:lnSpc>
            </a:pPr>
            <a:r>
              <a:rPr lang="en-US" sz="12288">
                <a:solidFill>
                  <a:srgbClr val="5B544C"/>
                </a:solidFill>
                <a:latin typeface="Adirek Sans Heavy"/>
              </a:rPr>
              <a:t>CROP YIELD PREDICTION</a:t>
            </a:r>
          </a:p>
        </p:txBody>
      </p:sp>
      <p:sp>
        <p:nvSpPr>
          <p:cNvPr id="8" name="TextBox 8"/>
          <p:cNvSpPr txBox="1"/>
          <p:nvPr/>
        </p:nvSpPr>
        <p:spPr>
          <a:xfrm>
            <a:off x="3874937" y="6744528"/>
            <a:ext cx="10835006" cy="969645"/>
          </a:xfrm>
          <a:prstGeom prst="rect">
            <a:avLst/>
          </a:prstGeom>
        </p:spPr>
        <p:txBody>
          <a:bodyPr lIns="0" tIns="0" rIns="0" bIns="0" rtlCol="0" anchor="t">
            <a:spAutoFit/>
          </a:bodyPr>
          <a:lstStyle/>
          <a:p>
            <a:pPr algn="ctr">
              <a:lnSpc>
                <a:spcPts val="7980"/>
              </a:lnSpc>
            </a:pPr>
            <a:r>
              <a:rPr lang="en-US" sz="5700">
                <a:solidFill>
                  <a:srgbClr val="5B544C"/>
                </a:solidFill>
                <a:latin typeface="Boriboon Medium"/>
              </a:rPr>
              <a:t> - Machine Learning</a:t>
            </a:r>
          </a:p>
        </p:txBody>
      </p:sp>
      <p:sp>
        <p:nvSpPr>
          <p:cNvPr id="9" name="Freeform 9"/>
          <p:cNvSpPr/>
          <p:nvPr/>
        </p:nvSpPr>
        <p:spPr>
          <a:xfrm rot="-3080391">
            <a:off x="15625242" y="6942968"/>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3"/>
            <a:stretch>
              <a:fillRect/>
            </a:stretch>
          </a:blipFill>
        </p:spPr>
      </p:sp>
      <p:sp>
        <p:nvSpPr>
          <p:cNvPr id="10" name="Freeform 10"/>
          <p:cNvSpPr/>
          <p:nvPr/>
        </p:nvSpPr>
        <p:spPr>
          <a:xfrm rot="5600106">
            <a:off x="3616772" y="-1026423"/>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3"/>
            <a:stretch>
              <a:fillRect/>
            </a:stretch>
          </a:blipFill>
        </p:spPr>
      </p:sp>
      <p:sp>
        <p:nvSpPr>
          <p:cNvPr id="11" name="Freeform 11"/>
          <p:cNvSpPr/>
          <p:nvPr/>
        </p:nvSpPr>
        <p:spPr>
          <a:xfrm rot="-2997297">
            <a:off x="16747997" y="5194302"/>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3"/>
            <a:stretch>
              <a:fillRect/>
            </a:stretch>
          </a:blipFill>
        </p:spPr>
      </p:sp>
      <p:sp>
        <p:nvSpPr>
          <p:cNvPr id="12" name="Freeform 12"/>
          <p:cNvSpPr/>
          <p:nvPr/>
        </p:nvSpPr>
        <p:spPr>
          <a:xfrm rot="8100000">
            <a:off x="-828793" y="1806125"/>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3"/>
            <a:stretch>
              <a:fillRect/>
            </a:stretch>
          </a:blipFill>
        </p:spPr>
      </p:sp>
      <p:sp>
        <p:nvSpPr>
          <p:cNvPr id="13" name="Freeform 13"/>
          <p:cNvSpPr/>
          <p:nvPr/>
        </p:nvSpPr>
        <p:spPr>
          <a:xfrm rot="-2997297">
            <a:off x="17258779" y="3553494"/>
            <a:ext cx="1788400" cy="2488209"/>
          </a:xfrm>
          <a:custGeom>
            <a:avLst/>
            <a:gdLst/>
            <a:ahLst/>
            <a:cxnLst/>
            <a:rect l="l" t="t" r="r" b="b"/>
            <a:pathLst>
              <a:path w="1788400" h="2488209">
                <a:moveTo>
                  <a:pt x="0" y="0"/>
                </a:moveTo>
                <a:lnTo>
                  <a:pt x="1788400" y="0"/>
                </a:lnTo>
                <a:lnTo>
                  <a:pt x="1788400" y="2488209"/>
                </a:lnTo>
                <a:lnTo>
                  <a:pt x="0" y="2488209"/>
                </a:lnTo>
                <a:lnTo>
                  <a:pt x="0" y="0"/>
                </a:lnTo>
                <a:close/>
              </a:path>
            </a:pathLst>
          </a:custGeom>
          <a:blipFill>
            <a:blip r:embed="rId3"/>
            <a:stretch>
              <a:fillRect/>
            </a:stretch>
          </a:blipFill>
        </p:spPr>
      </p:sp>
      <p:sp>
        <p:nvSpPr>
          <p:cNvPr id="14" name="Freeform 14"/>
          <p:cNvSpPr/>
          <p:nvPr/>
        </p:nvSpPr>
        <p:spPr>
          <a:xfrm rot="-2808300" flipH="1">
            <a:off x="15186356" y="8744792"/>
            <a:ext cx="1788400" cy="2488209"/>
          </a:xfrm>
          <a:custGeom>
            <a:avLst/>
            <a:gdLst/>
            <a:ahLst/>
            <a:cxnLst/>
            <a:rect l="l" t="t" r="r" b="b"/>
            <a:pathLst>
              <a:path w="1788400" h="2488209">
                <a:moveTo>
                  <a:pt x="1788399" y="0"/>
                </a:moveTo>
                <a:lnTo>
                  <a:pt x="0" y="0"/>
                </a:lnTo>
                <a:lnTo>
                  <a:pt x="0" y="2488209"/>
                </a:lnTo>
                <a:lnTo>
                  <a:pt x="1788399" y="2488209"/>
                </a:lnTo>
                <a:lnTo>
                  <a:pt x="1788399" y="0"/>
                </a:lnTo>
                <a:close/>
              </a:path>
            </a:pathLst>
          </a:custGeom>
          <a:blipFill>
            <a:blip r:embed="rId3"/>
            <a:stretch>
              <a:fillRect/>
            </a:stretch>
          </a:blipFill>
        </p:spPr>
      </p:sp>
      <p:sp>
        <p:nvSpPr>
          <p:cNvPr id="15" name="Freeform 15"/>
          <p:cNvSpPr/>
          <p:nvPr/>
        </p:nvSpPr>
        <p:spPr>
          <a:xfrm rot="-2808300" flipH="1">
            <a:off x="13348677" y="9042896"/>
            <a:ext cx="1788400" cy="2488209"/>
          </a:xfrm>
          <a:custGeom>
            <a:avLst/>
            <a:gdLst/>
            <a:ahLst/>
            <a:cxnLst/>
            <a:rect l="l" t="t" r="r" b="b"/>
            <a:pathLst>
              <a:path w="1788400" h="2488209">
                <a:moveTo>
                  <a:pt x="1788400" y="0"/>
                </a:moveTo>
                <a:lnTo>
                  <a:pt x="0" y="0"/>
                </a:lnTo>
                <a:lnTo>
                  <a:pt x="0" y="2488208"/>
                </a:lnTo>
                <a:lnTo>
                  <a:pt x="1788400" y="2488208"/>
                </a:lnTo>
                <a:lnTo>
                  <a:pt x="1788400" y="0"/>
                </a:lnTo>
                <a:close/>
              </a:path>
            </a:pathLst>
          </a:custGeom>
          <a:blipFill>
            <a:blip r:embed="rId3"/>
            <a:stretch>
              <a:fillRect/>
            </a:stretch>
          </a:blipFill>
        </p:spPr>
      </p:sp>
      <p:sp>
        <p:nvSpPr>
          <p:cNvPr id="16" name="TextBox 16"/>
          <p:cNvSpPr txBox="1"/>
          <p:nvPr/>
        </p:nvSpPr>
        <p:spPr>
          <a:xfrm>
            <a:off x="6450702" y="9458037"/>
            <a:ext cx="6273121" cy="508985"/>
          </a:xfrm>
          <a:prstGeom prst="rect">
            <a:avLst/>
          </a:prstGeom>
        </p:spPr>
        <p:txBody>
          <a:bodyPr wrap="square" lIns="0" tIns="0" rIns="0" bIns="0" rtlCol="0" anchor="t">
            <a:spAutoFit/>
          </a:bodyPr>
          <a:lstStyle/>
          <a:p>
            <a:pPr algn="ctr">
              <a:lnSpc>
                <a:spcPts val="4340"/>
              </a:lnSpc>
            </a:pPr>
            <a:r>
              <a:rPr lang="en-US" sz="3100" dirty="0">
                <a:solidFill>
                  <a:srgbClr val="5B544C"/>
                </a:solidFill>
                <a:latin typeface="TT Commons Pro"/>
              </a:rPr>
              <a:t>PRESENTATION BY ZALAK PATEL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rot="6343505">
            <a:off x="1724442" y="8264401"/>
            <a:ext cx="2704790" cy="2823140"/>
            <a:chOff x="0" y="0"/>
            <a:chExt cx="3606387" cy="3764187"/>
          </a:xfrm>
        </p:grpSpPr>
        <p:sp>
          <p:nvSpPr>
            <p:cNvPr id="4" name="Freeform 4"/>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5" name="Freeform 5"/>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6" name="Group 6"/>
          <p:cNvGrpSpPr/>
          <p:nvPr/>
        </p:nvGrpSpPr>
        <p:grpSpPr>
          <a:xfrm rot="6362447">
            <a:off x="4474313" y="8230327"/>
            <a:ext cx="2704790" cy="2823140"/>
            <a:chOff x="0" y="0"/>
            <a:chExt cx="3606387" cy="3764187"/>
          </a:xfrm>
        </p:grpSpPr>
        <p:sp>
          <p:nvSpPr>
            <p:cNvPr id="7" name="Freeform 7"/>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8" name="Freeform 8"/>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9" name="Group 9"/>
          <p:cNvGrpSpPr/>
          <p:nvPr/>
        </p:nvGrpSpPr>
        <p:grpSpPr>
          <a:xfrm rot="6149572">
            <a:off x="7234293" y="8210805"/>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2" name="Group 12"/>
          <p:cNvGrpSpPr/>
          <p:nvPr/>
        </p:nvGrpSpPr>
        <p:grpSpPr>
          <a:xfrm rot="6637356">
            <a:off x="10030891" y="8264401"/>
            <a:ext cx="2704790" cy="2823140"/>
            <a:chOff x="0" y="0"/>
            <a:chExt cx="3606387" cy="3764187"/>
          </a:xfrm>
        </p:grpSpPr>
        <p:sp>
          <p:nvSpPr>
            <p:cNvPr id="13" name="Freeform 13"/>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4" name="Freeform 14"/>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5" name="Group 15"/>
          <p:cNvGrpSpPr/>
          <p:nvPr/>
        </p:nvGrpSpPr>
        <p:grpSpPr>
          <a:xfrm rot="6627076">
            <a:off x="12791297" y="8210805"/>
            <a:ext cx="2704790" cy="2823140"/>
            <a:chOff x="0" y="0"/>
            <a:chExt cx="3606387" cy="3764187"/>
          </a:xfrm>
        </p:grpSpPr>
        <p:sp>
          <p:nvSpPr>
            <p:cNvPr id="16" name="Freeform 16"/>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7" name="Freeform 17"/>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8" name="Group 18"/>
          <p:cNvGrpSpPr/>
          <p:nvPr/>
        </p:nvGrpSpPr>
        <p:grpSpPr>
          <a:xfrm rot="6431937">
            <a:off x="15604964" y="8210805"/>
            <a:ext cx="2704790" cy="2823140"/>
            <a:chOff x="0" y="0"/>
            <a:chExt cx="3606387" cy="3764187"/>
          </a:xfrm>
        </p:grpSpPr>
        <p:sp>
          <p:nvSpPr>
            <p:cNvPr id="19" name="Freeform 1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0" name="Freeform 2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21" name="Group 21"/>
          <p:cNvGrpSpPr/>
          <p:nvPr/>
        </p:nvGrpSpPr>
        <p:grpSpPr>
          <a:xfrm rot="6343505">
            <a:off x="-849480" y="8134780"/>
            <a:ext cx="2704790" cy="2823140"/>
            <a:chOff x="0" y="0"/>
            <a:chExt cx="3606387" cy="3764187"/>
          </a:xfrm>
        </p:grpSpPr>
        <p:sp>
          <p:nvSpPr>
            <p:cNvPr id="22" name="Freeform 2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3" name="Freeform 2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24" name="TextBox 24"/>
          <p:cNvSpPr txBox="1"/>
          <p:nvPr/>
        </p:nvSpPr>
        <p:spPr>
          <a:xfrm>
            <a:off x="2857871" y="962025"/>
            <a:ext cx="3888468" cy="629906"/>
          </a:xfrm>
          <a:prstGeom prst="rect">
            <a:avLst/>
          </a:prstGeom>
        </p:spPr>
        <p:txBody>
          <a:bodyPr lIns="0" tIns="0" rIns="0" bIns="0" rtlCol="0" anchor="t">
            <a:spAutoFit/>
          </a:bodyPr>
          <a:lstStyle/>
          <a:p>
            <a:pPr algn="ctr">
              <a:lnSpc>
                <a:spcPts val="5180"/>
              </a:lnSpc>
            </a:pPr>
            <a:r>
              <a:rPr lang="en-US" sz="3700">
                <a:solidFill>
                  <a:srgbClr val="5B544C"/>
                </a:solidFill>
                <a:latin typeface="TT Commons Pro Bold"/>
              </a:rPr>
              <a:t>RANDOM FOREST</a:t>
            </a:r>
          </a:p>
        </p:txBody>
      </p:sp>
      <p:sp>
        <p:nvSpPr>
          <p:cNvPr id="25" name="TextBox 25"/>
          <p:cNvSpPr txBox="1"/>
          <p:nvPr/>
        </p:nvSpPr>
        <p:spPr>
          <a:xfrm>
            <a:off x="10606644" y="962010"/>
            <a:ext cx="6096567" cy="629921"/>
          </a:xfrm>
          <a:prstGeom prst="rect">
            <a:avLst/>
          </a:prstGeom>
        </p:spPr>
        <p:txBody>
          <a:bodyPr lIns="0" tIns="0" rIns="0" bIns="0" rtlCol="0" anchor="t">
            <a:spAutoFit/>
          </a:bodyPr>
          <a:lstStyle/>
          <a:p>
            <a:pPr algn="ctr">
              <a:lnSpc>
                <a:spcPts val="5179"/>
              </a:lnSpc>
              <a:spcBef>
                <a:spcPct val="0"/>
              </a:spcBef>
            </a:pPr>
            <a:r>
              <a:rPr lang="en-US" sz="3699">
                <a:solidFill>
                  <a:srgbClr val="5B544C"/>
                </a:solidFill>
                <a:latin typeface="TT Commons Pro Bold"/>
              </a:rPr>
              <a:t>HYPERPARAMETER TUNING</a:t>
            </a:r>
          </a:p>
        </p:txBody>
      </p:sp>
      <p:sp>
        <p:nvSpPr>
          <p:cNvPr id="26" name="Freeform 26"/>
          <p:cNvSpPr/>
          <p:nvPr/>
        </p:nvSpPr>
        <p:spPr>
          <a:xfrm>
            <a:off x="956539" y="2150743"/>
            <a:ext cx="7630149" cy="6397476"/>
          </a:xfrm>
          <a:custGeom>
            <a:avLst/>
            <a:gdLst/>
            <a:ahLst/>
            <a:cxnLst/>
            <a:rect l="l" t="t" r="r" b="b"/>
            <a:pathLst>
              <a:path w="7630149" h="6397476">
                <a:moveTo>
                  <a:pt x="0" y="0"/>
                </a:moveTo>
                <a:lnTo>
                  <a:pt x="7630149" y="0"/>
                </a:lnTo>
                <a:lnTo>
                  <a:pt x="7630149" y="6397476"/>
                </a:lnTo>
                <a:lnTo>
                  <a:pt x="0" y="6397476"/>
                </a:lnTo>
                <a:lnTo>
                  <a:pt x="0" y="0"/>
                </a:lnTo>
                <a:close/>
              </a:path>
            </a:pathLst>
          </a:custGeom>
          <a:blipFill>
            <a:blip r:embed="rId4"/>
            <a:stretch>
              <a:fillRect l="-14481" t="-64254" r="-144705" b="-9629"/>
            </a:stretch>
          </a:blipFill>
        </p:spPr>
      </p:sp>
      <p:sp>
        <p:nvSpPr>
          <p:cNvPr id="27" name="Freeform 27"/>
          <p:cNvSpPr/>
          <p:nvPr/>
        </p:nvSpPr>
        <p:spPr>
          <a:xfrm>
            <a:off x="9585840" y="2150743"/>
            <a:ext cx="7540678" cy="6397476"/>
          </a:xfrm>
          <a:custGeom>
            <a:avLst/>
            <a:gdLst/>
            <a:ahLst/>
            <a:cxnLst/>
            <a:rect l="l" t="t" r="r" b="b"/>
            <a:pathLst>
              <a:path w="7540678" h="6397476">
                <a:moveTo>
                  <a:pt x="0" y="0"/>
                </a:moveTo>
                <a:lnTo>
                  <a:pt x="7540678" y="0"/>
                </a:lnTo>
                <a:lnTo>
                  <a:pt x="7540678" y="6397476"/>
                </a:lnTo>
                <a:lnTo>
                  <a:pt x="0" y="6397476"/>
                </a:lnTo>
                <a:lnTo>
                  <a:pt x="0" y="0"/>
                </a:lnTo>
                <a:close/>
              </a:path>
            </a:pathLst>
          </a:custGeom>
          <a:blipFill>
            <a:blip r:embed="rId5"/>
            <a:stretch>
              <a:fillRect l="-12785" t="-58294" r="-137706" b="-7785"/>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0497258" y="-8748183"/>
            <a:ext cx="31607563" cy="11402710"/>
            <a:chOff x="0" y="0"/>
            <a:chExt cx="8324626" cy="3003183"/>
          </a:xfrm>
        </p:grpSpPr>
        <p:sp>
          <p:nvSpPr>
            <p:cNvPr id="4" name="Freeform 4"/>
            <p:cNvSpPr/>
            <p:nvPr/>
          </p:nvSpPr>
          <p:spPr>
            <a:xfrm>
              <a:off x="0" y="0"/>
              <a:ext cx="8324625" cy="3003183"/>
            </a:xfrm>
            <a:custGeom>
              <a:avLst/>
              <a:gdLst/>
              <a:ahLst/>
              <a:cxnLst/>
              <a:rect l="l" t="t" r="r" b="b"/>
              <a:pathLst>
                <a:path w="8324625" h="3003183">
                  <a:moveTo>
                    <a:pt x="11022" y="0"/>
                  </a:moveTo>
                  <a:lnTo>
                    <a:pt x="8313603" y="0"/>
                  </a:lnTo>
                  <a:cubicBezTo>
                    <a:pt x="8319691" y="0"/>
                    <a:pt x="8324625" y="4935"/>
                    <a:pt x="8324625" y="11022"/>
                  </a:cubicBezTo>
                  <a:lnTo>
                    <a:pt x="8324625" y="2992161"/>
                  </a:lnTo>
                  <a:cubicBezTo>
                    <a:pt x="8324625" y="2998248"/>
                    <a:pt x="8319691" y="3003183"/>
                    <a:pt x="8313603" y="3003183"/>
                  </a:cubicBezTo>
                  <a:lnTo>
                    <a:pt x="11022" y="3003183"/>
                  </a:lnTo>
                  <a:cubicBezTo>
                    <a:pt x="4935" y="3003183"/>
                    <a:pt x="0" y="2998248"/>
                    <a:pt x="0" y="2992161"/>
                  </a:cubicBezTo>
                  <a:lnTo>
                    <a:pt x="0" y="11022"/>
                  </a:lnTo>
                  <a:cubicBezTo>
                    <a:pt x="0" y="4935"/>
                    <a:pt x="4935" y="0"/>
                    <a:pt x="11022" y="0"/>
                  </a:cubicBezTo>
                  <a:close/>
                </a:path>
              </a:pathLst>
            </a:custGeom>
            <a:solidFill>
              <a:srgbClr val="D4C3B2"/>
            </a:solidFill>
          </p:spPr>
        </p:sp>
        <p:sp>
          <p:nvSpPr>
            <p:cNvPr id="5" name="TextBox 5"/>
            <p:cNvSpPr txBox="1"/>
            <p:nvPr/>
          </p:nvSpPr>
          <p:spPr>
            <a:xfrm>
              <a:off x="0" y="-38100"/>
              <a:ext cx="8324626"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420643" y="719880"/>
            <a:ext cx="9551257" cy="1169851"/>
          </a:xfrm>
          <a:prstGeom prst="rect">
            <a:avLst/>
          </a:prstGeom>
        </p:spPr>
        <p:txBody>
          <a:bodyPr lIns="0" tIns="0" rIns="0" bIns="0" rtlCol="0" anchor="t">
            <a:spAutoFit/>
          </a:bodyPr>
          <a:lstStyle/>
          <a:p>
            <a:pPr algn="ctr">
              <a:lnSpc>
                <a:spcPts val="9545"/>
              </a:lnSpc>
            </a:pPr>
            <a:r>
              <a:rPr lang="en-US" sz="6817">
                <a:solidFill>
                  <a:srgbClr val="5B544C"/>
                </a:solidFill>
                <a:latin typeface="Adirek Sans Heavy"/>
              </a:rPr>
              <a:t>K-NEAREST NEIGHBOUR</a:t>
            </a:r>
          </a:p>
        </p:txBody>
      </p:sp>
      <p:sp>
        <p:nvSpPr>
          <p:cNvPr id="7" name="Freeform 7"/>
          <p:cNvSpPr/>
          <p:nvPr/>
        </p:nvSpPr>
        <p:spPr>
          <a:xfrm>
            <a:off x="2347605" y="3433558"/>
            <a:ext cx="6374797" cy="6316844"/>
          </a:xfrm>
          <a:custGeom>
            <a:avLst/>
            <a:gdLst/>
            <a:ahLst/>
            <a:cxnLst/>
            <a:rect l="l" t="t" r="r" b="b"/>
            <a:pathLst>
              <a:path w="6374797" h="6316844">
                <a:moveTo>
                  <a:pt x="0" y="0"/>
                </a:moveTo>
                <a:lnTo>
                  <a:pt x="6374797" y="0"/>
                </a:lnTo>
                <a:lnTo>
                  <a:pt x="6374797" y="6316845"/>
                </a:lnTo>
                <a:lnTo>
                  <a:pt x="0" y="6316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6738602">
            <a:off x="16096405" y="-486980"/>
            <a:ext cx="2704790" cy="2823140"/>
            <a:chOff x="0" y="0"/>
            <a:chExt cx="3606387" cy="3764187"/>
          </a:xfrm>
        </p:grpSpPr>
        <p:sp>
          <p:nvSpPr>
            <p:cNvPr id="9" name="Freeform 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0" name="Freeform 1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grpSp>
        <p:nvGrpSpPr>
          <p:cNvPr id="11" name="Group 11"/>
          <p:cNvGrpSpPr/>
          <p:nvPr/>
        </p:nvGrpSpPr>
        <p:grpSpPr>
          <a:xfrm rot="8588137">
            <a:off x="-518181" y="-640633"/>
            <a:ext cx="2704790" cy="2823140"/>
            <a:chOff x="0" y="0"/>
            <a:chExt cx="3606387" cy="3764187"/>
          </a:xfrm>
        </p:grpSpPr>
        <p:sp>
          <p:nvSpPr>
            <p:cNvPr id="12" name="Freeform 1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3" name="Freeform 1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sp>
        <p:nvSpPr>
          <p:cNvPr id="14" name="Freeform 14"/>
          <p:cNvSpPr/>
          <p:nvPr/>
        </p:nvSpPr>
        <p:spPr>
          <a:xfrm>
            <a:off x="9604626" y="3433558"/>
            <a:ext cx="6396492" cy="6338342"/>
          </a:xfrm>
          <a:custGeom>
            <a:avLst/>
            <a:gdLst/>
            <a:ahLst/>
            <a:cxnLst/>
            <a:rect l="l" t="t" r="r" b="b"/>
            <a:pathLst>
              <a:path w="6396492" h="6338342">
                <a:moveTo>
                  <a:pt x="0" y="0"/>
                </a:moveTo>
                <a:lnTo>
                  <a:pt x="6396493" y="0"/>
                </a:lnTo>
                <a:lnTo>
                  <a:pt x="6396493" y="6338343"/>
                </a:lnTo>
                <a:lnTo>
                  <a:pt x="0" y="6338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279815" flipH="1">
            <a:off x="-379670" y="8427698"/>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sp>
        <p:nvSpPr>
          <p:cNvPr id="16" name="Freeform 16"/>
          <p:cNvSpPr/>
          <p:nvPr/>
        </p:nvSpPr>
        <p:spPr>
          <a:xfrm rot="-2700000" flipH="1">
            <a:off x="17459710" y="7859199"/>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2347605" y="4635958"/>
            <a:ext cx="2722410" cy="4856667"/>
            <a:chOff x="0" y="0"/>
            <a:chExt cx="717013" cy="1279122"/>
          </a:xfrm>
        </p:grpSpPr>
        <p:sp>
          <p:nvSpPr>
            <p:cNvPr id="18" name="Freeform 18"/>
            <p:cNvSpPr/>
            <p:nvPr/>
          </p:nvSpPr>
          <p:spPr>
            <a:xfrm>
              <a:off x="0" y="0"/>
              <a:ext cx="717013" cy="1279122"/>
            </a:xfrm>
            <a:custGeom>
              <a:avLst/>
              <a:gdLst/>
              <a:ahLst/>
              <a:cxnLst/>
              <a:rect l="l" t="t" r="r" b="b"/>
              <a:pathLst>
                <a:path w="717013" h="1279122">
                  <a:moveTo>
                    <a:pt x="127970" y="0"/>
                  </a:moveTo>
                  <a:lnTo>
                    <a:pt x="589043" y="0"/>
                  </a:lnTo>
                  <a:cubicBezTo>
                    <a:pt x="659719" y="0"/>
                    <a:pt x="717013" y="57294"/>
                    <a:pt x="717013" y="127970"/>
                  </a:cubicBezTo>
                  <a:lnTo>
                    <a:pt x="717013" y="1151152"/>
                  </a:lnTo>
                  <a:cubicBezTo>
                    <a:pt x="717013" y="1221828"/>
                    <a:pt x="659719" y="1279122"/>
                    <a:pt x="589043" y="1279122"/>
                  </a:cubicBezTo>
                  <a:lnTo>
                    <a:pt x="127970" y="1279122"/>
                  </a:lnTo>
                  <a:cubicBezTo>
                    <a:pt x="57294" y="1279122"/>
                    <a:pt x="0" y="1221828"/>
                    <a:pt x="0" y="1151152"/>
                  </a:cubicBezTo>
                  <a:lnTo>
                    <a:pt x="0" y="127970"/>
                  </a:lnTo>
                  <a:cubicBezTo>
                    <a:pt x="0" y="57294"/>
                    <a:pt x="57294" y="0"/>
                    <a:pt x="127970" y="0"/>
                  </a:cubicBezTo>
                  <a:close/>
                </a:path>
              </a:pathLst>
            </a:custGeom>
            <a:solidFill>
              <a:srgbClr val="FFFFFF"/>
            </a:solidFill>
          </p:spPr>
        </p:sp>
        <p:sp>
          <p:nvSpPr>
            <p:cNvPr id="19" name="TextBox 19"/>
            <p:cNvSpPr txBox="1"/>
            <p:nvPr/>
          </p:nvSpPr>
          <p:spPr>
            <a:xfrm>
              <a:off x="0" y="-38100"/>
              <a:ext cx="717013" cy="13172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737373" y="4635958"/>
            <a:ext cx="3361890" cy="4622342"/>
            <a:chOff x="0" y="0"/>
            <a:chExt cx="885436" cy="1217407"/>
          </a:xfrm>
        </p:grpSpPr>
        <p:sp>
          <p:nvSpPr>
            <p:cNvPr id="21" name="Freeform 21"/>
            <p:cNvSpPr/>
            <p:nvPr/>
          </p:nvSpPr>
          <p:spPr>
            <a:xfrm>
              <a:off x="0" y="0"/>
              <a:ext cx="885436" cy="1217407"/>
            </a:xfrm>
            <a:custGeom>
              <a:avLst/>
              <a:gdLst/>
              <a:ahLst/>
              <a:cxnLst/>
              <a:rect l="l" t="t" r="r" b="b"/>
              <a:pathLst>
                <a:path w="885436" h="1217407">
                  <a:moveTo>
                    <a:pt x="103628" y="0"/>
                  </a:moveTo>
                  <a:lnTo>
                    <a:pt x="781808" y="0"/>
                  </a:lnTo>
                  <a:cubicBezTo>
                    <a:pt x="839040" y="0"/>
                    <a:pt x="885436" y="46396"/>
                    <a:pt x="885436" y="103628"/>
                  </a:cubicBezTo>
                  <a:lnTo>
                    <a:pt x="885436" y="1113779"/>
                  </a:lnTo>
                  <a:cubicBezTo>
                    <a:pt x="885436" y="1171011"/>
                    <a:pt x="839040" y="1217407"/>
                    <a:pt x="781808" y="1217407"/>
                  </a:cubicBezTo>
                  <a:lnTo>
                    <a:pt x="103628" y="1217407"/>
                  </a:lnTo>
                  <a:cubicBezTo>
                    <a:pt x="76144" y="1217407"/>
                    <a:pt x="49786" y="1206489"/>
                    <a:pt x="30352" y="1187055"/>
                  </a:cubicBezTo>
                  <a:cubicBezTo>
                    <a:pt x="10918" y="1167621"/>
                    <a:pt x="0" y="1141263"/>
                    <a:pt x="0" y="1113779"/>
                  </a:cubicBezTo>
                  <a:lnTo>
                    <a:pt x="0" y="103628"/>
                  </a:lnTo>
                  <a:cubicBezTo>
                    <a:pt x="0" y="46396"/>
                    <a:pt x="46396" y="0"/>
                    <a:pt x="103628" y="0"/>
                  </a:cubicBezTo>
                  <a:close/>
                </a:path>
              </a:pathLst>
            </a:custGeom>
            <a:solidFill>
              <a:srgbClr val="FFFFFF"/>
            </a:solidFill>
          </p:spPr>
        </p:sp>
        <p:sp>
          <p:nvSpPr>
            <p:cNvPr id="22" name="TextBox 22"/>
            <p:cNvSpPr txBox="1"/>
            <p:nvPr/>
          </p:nvSpPr>
          <p:spPr>
            <a:xfrm>
              <a:off x="0" y="-38100"/>
              <a:ext cx="885436" cy="1255507"/>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3021986" y="5445974"/>
            <a:ext cx="4968885" cy="3328034"/>
          </a:xfrm>
          <a:prstGeom prst="rect">
            <a:avLst/>
          </a:prstGeom>
        </p:spPr>
        <p:txBody>
          <a:bodyPr lIns="0" tIns="0" rIns="0" bIns="0" rtlCol="0" anchor="t">
            <a:spAutoFit/>
          </a:bodyPr>
          <a:lstStyle/>
          <a:p>
            <a:pPr>
              <a:lnSpc>
                <a:spcPts val="2940"/>
              </a:lnSpc>
            </a:pPr>
            <a:r>
              <a:rPr lang="en-US" sz="2100">
                <a:solidFill>
                  <a:srgbClr val="5B544C"/>
                </a:solidFill>
                <a:latin typeface="Canva Sans"/>
              </a:rPr>
              <a:t>neighbours (KNN) is a simple approach that works well for classification and regression applications. A random, supervised learning classifier, the k-nearest-neighbours (KNN) technique use similarity to classify or predict how a single data point will be grouped.</a:t>
            </a:r>
          </a:p>
          <a:p>
            <a:pPr>
              <a:lnSpc>
                <a:spcPts val="2940"/>
              </a:lnSpc>
            </a:pPr>
            <a:endParaRPr lang="en-US" sz="2100">
              <a:solidFill>
                <a:srgbClr val="5B544C"/>
              </a:solidFill>
              <a:latin typeface="Canva Sans"/>
            </a:endParaRPr>
          </a:p>
        </p:txBody>
      </p:sp>
      <p:sp>
        <p:nvSpPr>
          <p:cNvPr id="24" name="TextBox 24"/>
          <p:cNvSpPr txBox="1"/>
          <p:nvPr/>
        </p:nvSpPr>
        <p:spPr>
          <a:xfrm>
            <a:off x="2576085" y="3973922"/>
            <a:ext cx="5917837"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Algorithm Technique</a:t>
            </a:r>
          </a:p>
        </p:txBody>
      </p:sp>
      <p:sp>
        <p:nvSpPr>
          <p:cNvPr id="25" name="TextBox 25"/>
          <p:cNvSpPr txBox="1"/>
          <p:nvPr/>
        </p:nvSpPr>
        <p:spPr>
          <a:xfrm>
            <a:off x="10112579" y="5445974"/>
            <a:ext cx="5380587" cy="2956560"/>
          </a:xfrm>
          <a:prstGeom prst="rect">
            <a:avLst/>
          </a:prstGeom>
        </p:spPr>
        <p:txBody>
          <a:bodyPr lIns="0" tIns="0" rIns="0" bIns="0" rtlCol="0" anchor="t">
            <a:spAutoFit/>
          </a:bodyPr>
          <a:lstStyle/>
          <a:p>
            <a:pPr>
              <a:lnSpc>
                <a:spcPts val="2940"/>
              </a:lnSpc>
            </a:pPr>
            <a:r>
              <a:rPr lang="en-US" sz="2100">
                <a:solidFill>
                  <a:srgbClr val="5B544C"/>
                </a:solidFill>
                <a:latin typeface="Canva Sans"/>
              </a:rPr>
              <a:t>KNN uses historical data to identify the K closest nearby fields for a particular set of environmental parameters, such as rainfall, temperature, and soil nutrients. The crop production of the present field is then predicted using the average yield from these nearby fields.</a:t>
            </a:r>
          </a:p>
          <a:p>
            <a:pPr>
              <a:lnSpc>
                <a:spcPts val="2940"/>
              </a:lnSpc>
              <a:spcBef>
                <a:spcPct val="0"/>
              </a:spcBef>
            </a:pPr>
            <a:endParaRPr lang="en-US" sz="2100">
              <a:solidFill>
                <a:srgbClr val="5B544C"/>
              </a:solidFill>
              <a:latin typeface="Canva Sans"/>
            </a:endParaRPr>
          </a:p>
        </p:txBody>
      </p:sp>
      <p:sp>
        <p:nvSpPr>
          <p:cNvPr id="26" name="TextBox 26"/>
          <p:cNvSpPr txBox="1"/>
          <p:nvPr/>
        </p:nvSpPr>
        <p:spPr>
          <a:xfrm>
            <a:off x="10057722" y="3974044"/>
            <a:ext cx="5490302"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Case Study Application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rot="6343505">
            <a:off x="1724442" y="8264401"/>
            <a:ext cx="2704790" cy="2823140"/>
            <a:chOff x="0" y="0"/>
            <a:chExt cx="3606387" cy="3764187"/>
          </a:xfrm>
        </p:grpSpPr>
        <p:sp>
          <p:nvSpPr>
            <p:cNvPr id="4" name="Freeform 4"/>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5" name="Freeform 5"/>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6" name="Group 6"/>
          <p:cNvGrpSpPr/>
          <p:nvPr/>
        </p:nvGrpSpPr>
        <p:grpSpPr>
          <a:xfrm rot="6362447">
            <a:off x="4474313" y="8230327"/>
            <a:ext cx="2704790" cy="2823140"/>
            <a:chOff x="0" y="0"/>
            <a:chExt cx="3606387" cy="3764187"/>
          </a:xfrm>
        </p:grpSpPr>
        <p:sp>
          <p:nvSpPr>
            <p:cNvPr id="7" name="Freeform 7"/>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8" name="Freeform 8"/>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9" name="Group 9"/>
          <p:cNvGrpSpPr/>
          <p:nvPr/>
        </p:nvGrpSpPr>
        <p:grpSpPr>
          <a:xfrm rot="6149572">
            <a:off x="7234293" y="8210805"/>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2" name="Group 12"/>
          <p:cNvGrpSpPr/>
          <p:nvPr/>
        </p:nvGrpSpPr>
        <p:grpSpPr>
          <a:xfrm rot="6637356">
            <a:off x="10030891" y="8264401"/>
            <a:ext cx="2704790" cy="2823140"/>
            <a:chOff x="0" y="0"/>
            <a:chExt cx="3606387" cy="3764187"/>
          </a:xfrm>
        </p:grpSpPr>
        <p:sp>
          <p:nvSpPr>
            <p:cNvPr id="13" name="Freeform 13"/>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4" name="Freeform 14"/>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5" name="Group 15"/>
          <p:cNvGrpSpPr/>
          <p:nvPr/>
        </p:nvGrpSpPr>
        <p:grpSpPr>
          <a:xfrm rot="6627076">
            <a:off x="12791297" y="8210805"/>
            <a:ext cx="2704790" cy="2823140"/>
            <a:chOff x="0" y="0"/>
            <a:chExt cx="3606387" cy="3764187"/>
          </a:xfrm>
        </p:grpSpPr>
        <p:sp>
          <p:nvSpPr>
            <p:cNvPr id="16" name="Freeform 16"/>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7" name="Freeform 17"/>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8" name="Group 18"/>
          <p:cNvGrpSpPr/>
          <p:nvPr/>
        </p:nvGrpSpPr>
        <p:grpSpPr>
          <a:xfrm rot="6431937">
            <a:off x="15604964" y="8210805"/>
            <a:ext cx="2704790" cy="2823140"/>
            <a:chOff x="0" y="0"/>
            <a:chExt cx="3606387" cy="3764187"/>
          </a:xfrm>
        </p:grpSpPr>
        <p:sp>
          <p:nvSpPr>
            <p:cNvPr id="19" name="Freeform 1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0" name="Freeform 2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21" name="Group 21"/>
          <p:cNvGrpSpPr/>
          <p:nvPr/>
        </p:nvGrpSpPr>
        <p:grpSpPr>
          <a:xfrm rot="6343505">
            <a:off x="-849480" y="8134780"/>
            <a:ext cx="2704790" cy="2823140"/>
            <a:chOff x="0" y="0"/>
            <a:chExt cx="3606387" cy="3764187"/>
          </a:xfrm>
        </p:grpSpPr>
        <p:sp>
          <p:nvSpPr>
            <p:cNvPr id="22" name="Freeform 2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3" name="Freeform 2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24" name="TextBox 24"/>
          <p:cNvSpPr txBox="1"/>
          <p:nvPr/>
        </p:nvSpPr>
        <p:spPr>
          <a:xfrm>
            <a:off x="2228183" y="962025"/>
            <a:ext cx="5531757" cy="629906"/>
          </a:xfrm>
          <a:prstGeom prst="rect">
            <a:avLst/>
          </a:prstGeom>
        </p:spPr>
        <p:txBody>
          <a:bodyPr lIns="0" tIns="0" rIns="0" bIns="0" rtlCol="0" anchor="t">
            <a:spAutoFit/>
          </a:bodyPr>
          <a:lstStyle/>
          <a:p>
            <a:pPr algn="ctr">
              <a:lnSpc>
                <a:spcPts val="5180"/>
              </a:lnSpc>
            </a:pPr>
            <a:r>
              <a:rPr lang="en-US" sz="3700">
                <a:solidFill>
                  <a:srgbClr val="5B544C"/>
                </a:solidFill>
                <a:latin typeface="TT Commons Pro Bold"/>
              </a:rPr>
              <a:t>k-NEAREST-NEIGHBOUR </a:t>
            </a:r>
          </a:p>
        </p:txBody>
      </p:sp>
      <p:sp>
        <p:nvSpPr>
          <p:cNvPr id="25" name="TextBox 25"/>
          <p:cNvSpPr txBox="1"/>
          <p:nvPr/>
        </p:nvSpPr>
        <p:spPr>
          <a:xfrm>
            <a:off x="10606644" y="962010"/>
            <a:ext cx="6096567" cy="629921"/>
          </a:xfrm>
          <a:prstGeom prst="rect">
            <a:avLst/>
          </a:prstGeom>
        </p:spPr>
        <p:txBody>
          <a:bodyPr lIns="0" tIns="0" rIns="0" bIns="0" rtlCol="0" anchor="t">
            <a:spAutoFit/>
          </a:bodyPr>
          <a:lstStyle/>
          <a:p>
            <a:pPr algn="ctr">
              <a:lnSpc>
                <a:spcPts val="5179"/>
              </a:lnSpc>
              <a:spcBef>
                <a:spcPct val="0"/>
              </a:spcBef>
            </a:pPr>
            <a:r>
              <a:rPr lang="en-US" sz="3699">
                <a:solidFill>
                  <a:srgbClr val="5B544C"/>
                </a:solidFill>
                <a:latin typeface="TT Commons Pro Bold"/>
              </a:rPr>
              <a:t>HYPERPARAMETER TUNING</a:t>
            </a:r>
          </a:p>
        </p:txBody>
      </p:sp>
      <p:sp>
        <p:nvSpPr>
          <p:cNvPr id="26" name="Freeform 26"/>
          <p:cNvSpPr/>
          <p:nvPr/>
        </p:nvSpPr>
        <p:spPr>
          <a:xfrm>
            <a:off x="1028700" y="2284508"/>
            <a:ext cx="7822021" cy="6218057"/>
          </a:xfrm>
          <a:custGeom>
            <a:avLst/>
            <a:gdLst/>
            <a:ahLst/>
            <a:cxnLst/>
            <a:rect l="l" t="t" r="r" b="b"/>
            <a:pathLst>
              <a:path w="7822021" h="6218057">
                <a:moveTo>
                  <a:pt x="0" y="0"/>
                </a:moveTo>
                <a:lnTo>
                  <a:pt x="7822021" y="0"/>
                </a:lnTo>
                <a:lnTo>
                  <a:pt x="7822021" y="6218058"/>
                </a:lnTo>
                <a:lnTo>
                  <a:pt x="0" y="6218058"/>
                </a:lnTo>
                <a:lnTo>
                  <a:pt x="0" y="0"/>
                </a:lnTo>
                <a:close/>
              </a:path>
            </a:pathLst>
          </a:custGeom>
          <a:blipFill>
            <a:blip r:embed="rId4"/>
            <a:stretch>
              <a:fillRect l="-12683" t="-63614" r="-133532" b="-10606"/>
            </a:stretch>
          </a:blipFill>
        </p:spPr>
      </p:sp>
      <p:sp>
        <p:nvSpPr>
          <p:cNvPr id="27" name="Freeform 27"/>
          <p:cNvSpPr/>
          <p:nvPr/>
        </p:nvSpPr>
        <p:spPr>
          <a:xfrm>
            <a:off x="9837986" y="2467787"/>
            <a:ext cx="7421314" cy="6034779"/>
          </a:xfrm>
          <a:custGeom>
            <a:avLst/>
            <a:gdLst/>
            <a:ahLst/>
            <a:cxnLst/>
            <a:rect l="l" t="t" r="r" b="b"/>
            <a:pathLst>
              <a:path w="7421314" h="6034779">
                <a:moveTo>
                  <a:pt x="0" y="0"/>
                </a:moveTo>
                <a:lnTo>
                  <a:pt x="7421314" y="0"/>
                </a:lnTo>
                <a:lnTo>
                  <a:pt x="7421314" y="6034779"/>
                </a:lnTo>
                <a:lnTo>
                  <a:pt x="0" y="6034779"/>
                </a:lnTo>
                <a:lnTo>
                  <a:pt x="0" y="0"/>
                </a:lnTo>
                <a:close/>
              </a:path>
            </a:pathLst>
          </a:custGeom>
          <a:blipFill>
            <a:blip r:embed="rId5"/>
            <a:stretch>
              <a:fillRect l="-10157" t="-58195" r="-130719" b="-842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0497258" y="-8748183"/>
            <a:ext cx="31607563" cy="11402710"/>
            <a:chOff x="0" y="0"/>
            <a:chExt cx="8324626" cy="3003183"/>
          </a:xfrm>
        </p:grpSpPr>
        <p:sp>
          <p:nvSpPr>
            <p:cNvPr id="4" name="Freeform 4"/>
            <p:cNvSpPr/>
            <p:nvPr/>
          </p:nvSpPr>
          <p:spPr>
            <a:xfrm>
              <a:off x="0" y="0"/>
              <a:ext cx="8324625" cy="3003183"/>
            </a:xfrm>
            <a:custGeom>
              <a:avLst/>
              <a:gdLst/>
              <a:ahLst/>
              <a:cxnLst/>
              <a:rect l="l" t="t" r="r" b="b"/>
              <a:pathLst>
                <a:path w="8324625" h="3003183">
                  <a:moveTo>
                    <a:pt x="11022" y="0"/>
                  </a:moveTo>
                  <a:lnTo>
                    <a:pt x="8313603" y="0"/>
                  </a:lnTo>
                  <a:cubicBezTo>
                    <a:pt x="8319691" y="0"/>
                    <a:pt x="8324625" y="4935"/>
                    <a:pt x="8324625" y="11022"/>
                  </a:cubicBezTo>
                  <a:lnTo>
                    <a:pt x="8324625" y="2992161"/>
                  </a:lnTo>
                  <a:cubicBezTo>
                    <a:pt x="8324625" y="2998248"/>
                    <a:pt x="8319691" y="3003183"/>
                    <a:pt x="8313603" y="3003183"/>
                  </a:cubicBezTo>
                  <a:lnTo>
                    <a:pt x="11022" y="3003183"/>
                  </a:lnTo>
                  <a:cubicBezTo>
                    <a:pt x="4935" y="3003183"/>
                    <a:pt x="0" y="2998248"/>
                    <a:pt x="0" y="2992161"/>
                  </a:cubicBezTo>
                  <a:lnTo>
                    <a:pt x="0" y="11022"/>
                  </a:lnTo>
                  <a:cubicBezTo>
                    <a:pt x="0" y="4935"/>
                    <a:pt x="4935" y="0"/>
                    <a:pt x="11022" y="0"/>
                  </a:cubicBezTo>
                  <a:close/>
                </a:path>
              </a:pathLst>
            </a:custGeom>
            <a:solidFill>
              <a:srgbClr val="D4C3B2"/>
            </a:solidFill>
          </p:spPr>
        </p:sp>
        <p:sp>
          <p:nvSpPr>
            <p:cNvPr id="5" name="TextBox 5"/>
            <p:cNvSpPr txBox="1"/>
            <p:nvPr/>
          </p:nvSpPr>
          <p:spPr>
            <a:xfrm>
              <a:off x="0" y="-38100"/>
              <a:ext cx="8324626"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420643" y="719880"/>
            <a:ext cx="9551257" cy="1169851"/>
          </a:xfrm>
          <a:prstGeom prst="rect">
            <a:avLst/>
          </a:prstGeom>
        </p:spPr>
        <p:txBody>
          <a:bodyPr lIns="0" tIns="0" rIns="0" bIns="0" rtlCol="0" anchor="t">
            <a:spAutoFit/>
          </a:bodyPr>
          <a:lstStyle/>
          <a:p>
            <a:pPr algn="ctr">
              <a:lnSpc>
                <a:spcPts val="9545"/>
              </a:lnSpc>
            </a:pPr>
            <a:r>
              <a:rPr lang="en-US" sz="6817">
                <a:solidFill>
                  <a:srgbClr val="5B544C"/>
                </a:solidFill>
                <a:latin typeface="Adirek Sans Heavy"/>
              </a:rPr>
              <a:t>DECISION TREE</a:t>
            </a:r>
          </a:p>
        </p:txBody>
      </p:sp>
      <p:sp>
        <p:nvSpPr>
          <p:cNvPr id="7" name="Freeform 7"/>
          <p:cNvSpPr/>
          <p:nvPr/>
        </p:nvSpPr>
        <p:spPr>
          <a:xfrm>
            <a:off x="2347605" y="3433558"/>
            <a:ext cx="6407963" cy="6349708"/>
          </a:xfrm>
          <a:custGeom>
            <a:avLst/>
            <a:gdLst/>
            <a:ahLst/>
            <a:cxnLst/>
            <a:rect l="l" t="t" r="r" b="b"/>
            <a:pathLst>
              <a:path w="6407963" h="6349708">
                <a:moveTo>
                  <a:pt x="0" y="0"/>
                </a:moveTo>
                <a:lnTo>
                  <a:pt x="6407963" y="0"/>
                </a:lnTo>
                <a:lnTo>
                  <a:pt x="6407963" y="6349709"/>
                </a:lnTo>
                <a:lnTo>
                  <a:pt x="0" y="6349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6738602">
            <a:off x="16096405" y="-486980"/>
            <a:ext cx="2704790" cy="2823140"/>
            <a:chOff x="0" y="0"/>
            <a:chExt cx="3606387" cy="3764187"/>
          </a:xfrm>
        </p:grpSpPr>
        <p:sp>
          <p:nvSpPr>
            <p:cNvPr id="9" name="Freeform 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0" name="Freeform 1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grpSp>
        <p:nvGrpSpPr>
          <p:cNvPr id="11" name="Group 11"/>
          <p:cNvGrpSpPr/>
          <p:nvPr/>
        </p:nvGrpSpPr>
        <p:grpSpPr>
          <a:xfrm rot="8588137">
            <a:off x="-518181" y="-640633"/>
            <a:ext cx="2704790" cy="2823140"/>
            <a:chOff x="0" y="0"/>
            <a:chExt cx="3606387" cy="3764187"/>
          </a:xfrm>
        </p:grpSpPr>
        <p:sp>
          <p:nvSpPr>
            <p:cNvPr id="12" name="Freeform 1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3" name="Freeform 1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sp>
        <p:nvSpPr>
          <p:cNvPr id="14" name="Freeform 14"/>
          <p:cNvSpPr/>
          <p:nvPr/>
        </p:nvSpPr>
        <p:spPr>
          <a:xfrm>
            <a:off x="9604626" y="3433558"/>
            <a:ext cx="6396492" cy="6338342"/>
          </a:xfrm>
          <a:custGeom>
            <a:avLst/>
            <a:gdLst/>
            <a:ahLst/>
            <a:cxnLst/>
            <a:rect l="l" t="t" r="r" b="b"/>
            <a:pathLst>
              <a:path w="6396492" h="6338342">
                <a:moveTo>
                  <a:pt x="0" y="0"/>
                </a:moveTo>
                <a:lnTo>
                  <a:pt x="6396493" y="0"/>
                </a:lnTo>
                <a:lnTo>
                  <a:pt x="6396493" y="6338343"/>
                </a:lnTo>
                <a:lnTo>
                  <a:pt x="0" y="6338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279815" flipH="1">
            <a:off x="-379670" y="8427698"/>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sp>
        <p:nvSpPr>
          <p:cNvPr id="16" name="Freeform 16"/>
          <p:cNvSpPr/>
          <p:nvPr/>
        </p:nvSpPr>
        <p:spPr>
          <a:xfrm rot="-2700000" flipH="1">
            <a:off x="17459710" y="7859199"/>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2347605" y="4635958"/>
            <a:ext cx="2722410" cy="4856667"/>
            <a:chOff x="0" y="0"/>
            <a:chExt cx="717013" cy="1279122"/>
          </a:xfrm>
        </p:grpSpPr>
        <p:sp>
          <p:nvSpPr>
            <p:cNvPr id="18" name="Freeform 18"/>
            <p:cNvSpPr/>
            <p:nvPr/>
          </p:nvSpPr>
          <p:spPr>
            <a:xfrm>
              <a:off x="0" y="0"/>
              <a:ext cx="717013" cy="1279122"/>
            </a:xfrm>
            <a:custGeom>
              <a:avLst/>
              <a:gdLst/>
              <a:ahLst/>
              <a:cxnLst/>
              <a:rect l="l" t="t" r="r" b="b"/>
              <a:pathLst>
                <a:path w="717013" h="1279122">
                  <a:moveTo>
                    <a:pt x="127970" y="0"/>
                  </a:moveTo>
                  <a:lnTo>
                    <a:pt x="589043" y="0"/>
                  </a:lnTo>
                  <a:cubicBezTo>
                    <a:pt x="659719" y="0"/>
                    <a:pt x="717013" y="57294"/>
                    <a:pt x="717013" y="127970"/>
                  </a:cubicBezTo>
                  <a:lnTo>
                    <a:pt x="717013" y="1151152"/>
                  </a:lnTo>
                  <a:cubicBezTo>
                    <a:pt x="717013" y="1221828"/>
                    <a:pt x="659719" y="1279122"/>
                    <a:pt x="589043" y="1279122"/>
                  </a:cubicBezTo>
                  <a:lnTo>
                    <a:pt x="127970" y="1279122"/>
                  </a:lnTo>
                  <a:cubicBezTo>
                    <a:pt x="57294" y="1279122"/>
                    <a:pt x="0" y="1221828"/>
                    <a:pt x="0" y="1151152"/>
                  </a:cubicBezTo>
                  <a:lnTo>
                    <a:pt x="0" y="127970"/>
                  </a:lnTo>
                  <a:cubicBezTo>
                    <a:pt x="0" y="57294"/>
                    <a:pt x="57294" y="0"/>
                    <a:pt x="127970" y="0"/>
                  </a:cubicBezTo>
                  <a:close/>
                </a:path>
              </a:pathLst>
            </a:custGeom>
            <a:solidFill>
              <a:srgbClr val="FFFFFF"/>
            </a:solidFill>
          </p:spPr>
        </p:sp>
        <p:sp>
          <p:nvSpPr>
            <p:cNvPr id="19" name="TextBox 19"/>
            <p:cNvSpPr txBox="1"/>
            <p:nvPr/>
          </p:nvSpPr>
          <p:spPr>
            <a:xfrm>
              <a:off x="0" y="-38100"/>
              <a:ext cx="717013" cy="13172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737373" y="4635958"/>
            <a:ext cx="3361890" cy="4622342"/>
            <a:chOff x="0" y="0"/>
            <a:chExt cx="885436" cy="1217407"/>
          </a:xfrm>
        </p:grpSpPr>
        <p:sp>
          <p:nvSpPr>
            <p:cNvPr id="21" name="Freeform 21"/>
            <p:cNvSpPr/>
            <p:nvPr/>
          </p:nvSpPr>
          <p:spPr>
            <a:xfrm>
              <a:off x="0" y="0"/>
              <a:ext cx="885436" cy="1217407"/>
            </a:xfrm>
            <a:custGeom>
              <a:avLst/>
              <a:gdLst/>
              <a:ahLst/>
              <a:cxnLst/>
              <a:rect l="l" t="t" r="r" b="b"/>
              <a:pathLst>
                <a:path w="885436" h="1217407">
                  <a:moveTo>
                    <a:pt x="103628" y="0"/>
                  </a:moveTo>
                  <a:lnTo>
                    <a:pt x="781808" y="0"/>
                  </a:lnTo>
                  <a:cubicBezTo>
                    <a:pt x="839040" y="0"/>
                    <a:pt x="885436" y="46396"/>
                    <a:pt x="885436" y="103628"/>
                  </a:cubicBezTo>
                  <a:lnTo>
                    <a:pt x="885436" y="1113779"/>
                  </a:lnTo>
                  <a:cubicBezTo>
                    <a:pt x="885436" y="1171011"/>
                    <a:pt x="839040" y="1217407"/>
                    <a:pt x="781808" y="1217407"/>
                  </a:cubicBezTo>
                  <a:lnTo>
                    <a:pt x="103628" y="1217407"/>
                  </a:lnTo>
                  <a:cubicBezTo>
                    <a:pt x="76144" y="1217407"/>
                    <a:pt x="49786" y="1206489"/>
                    <a:pt x="30352" y="1187055"/>
                  </a:cubicBezTo>
                  <a:cubicBezTo>
                    <a:pt x="10918" y="1167621"/>
                    <a:pt x="0" y="1141263"/>
                    <a:pt x="0" y="1113779"/>
                  </a:cubicBezTo>
                  <a:lnTo>
                    <a:pt x="0" y="103628"/>
                  </a:lnTo>
                  <a:cubicBezTo>
                    <a:pt x="0" y="46396"/>
                    <a:pt x="46396" y="0"/>
                    <a:pt x="103628" y="0"/>
                  </a:cubicBezTo>
                  <a:close/>
                </a:path>
              </a:pathLst>
            </a:custGeom>
            <a:solidFill>
              <a:srgbClr val="FFFFFF"/>
            </a:solidFill>
          </p:spPr>
        </p:sp>
        <p:sp>
          <p:nvSpPr>
            <p:cNvPr id="22" name="TextBox 22"/>
            <p:cNvSpPr txBox="1"/>
            <p:nvPr/>
          </p:nvSpPr>
          <p:spPr>
            <a:xfrm>
              <a:off x="0" y="-38100"/>
              <a:ext cx="885436" cy="1255507"/>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2763041" y="5050165"/>
            <a:ext cx="5992527" cy="4442459"/>
          </a:xfrm>
          <a:prstGeom prst="rect">
            <a:avLst/>
          </a:prstGeom>
        </p:spPr>
        <p:txBody>
          <a:bodyPr lIns="0" tIns="0" rIns="0" bIns="0" rtlCol="0" anchor="t">
            <a:spAutoFit/>
          </a:bodyPr>
          <a:lstStyle/>
          <a:p>
            <a:pPr>
              <a:lnSpc>
                <a:spcPts val="2940"/>
              </a:lnSpc>
            </a:pPr>
            <a:r>
              <a:rPr lang="en-US" sz="2100">
                <a:solidFill>
                  <a:srgbClr val="5B544C"/>
                </a:solidFill>
                <a:latin typeface="Canva Sans"/>
              </a:rPr>
              <a:t>Recursively dividing the feature space according to the most informative characteristics, decision trees are simple models. They can handle both category and numerical data, and they are simple to comprehend. A not parametric supervised learning approach that is used for both regression and classification applications is the decision tree. With the root node, branches, internal nodes, and leaf nodes, it has a hierarchical tree structure.</a:t>
            </a:r>
          </a:p>
          <a:p>
            <a:pPr>
              <a:lnSpc>
                <a:spcPts val="2940"/>
              </a:lnSpc>
            </a:pPr>
            <a:endParaRPr lang="en-US" sz="2100">
              <a:solidFill>
                <a:srgbClr val="5B544C"/>
              </a:solidFill>
              <a:latin typeface="Canva Sans"/>
            </a:endParaRPr>
          </a:p>
        </p:txBody>
      </p:sp>
      <p:sp>
        <p:nvSpPr>
          <p:cNvPr id="24" name="TextBox 24"/>
          <p:cNvSpPr txBox="1"/>
          <p:nvPr/>
        </p:nvSpPr>
        <p:spPr>
          <a:xfrm>
            <a:off x="2576085" y="3973922"/>
            <a:ext cx="5917837"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Algorithm Technique</a:t>
            </a:r>
          </a:p>
        </p:txBody>
      </p:sp>
      <p:sp>
        <p:nvSpPr>
          <p:cNvPr id="25" name="TextBox 25"/>
          <p:cNvSpPr txBox="1"/>
          <p:nvPr/>
        </p:nvSpPr>
        <p:spPr>
          <a:xfrm>
            <a:off x="9831174" y="5050165"/>
            <a:ext cx="5943397" cy="4070985"/>
          </a:xfrm>
          <a:prstGeom prst="rect">
            <a:avLst/>
          </a:prstGeom>
        </p:spPr>
        <p:txBody>
          <a:bodyPr lIns="0" tIns="0" rIns="0" bIns="0" rtlCol="0" anchor="t">
            <a:spAutoFit/>
          </a:bodyPr>
          <a:lstStyle/>
          <a:p>
            <a:pPr>
              <a:lnSpc>
                <a:spcPts val="2940"/>
              </a:lnSpc>
            </a:pPr>
            <a:r>
              <a:rPr lang="en-US" sz="2100">
                <a:solidFill>
                  <a:srgbClr val="5B544C"/>
                </a:solidFill>
                <a:latin typeface="Canva Sans"/>
              </a:rPr>
              <a:t>To estimate agricultural yield, a decision tree may first divide the data according to the most important characteristic (temperature, for example). Every split after that improves the forecast even further by taking into account other elements like soil nutrients and rainfall. The nodes of the leaves in a tree, where every leaf represents a unique combination of feature values, are where the ultimate predictions are produced.</a:t>
            </a:r>
          </a:p>
          <a:p>
            <a:pPr>
              <a:lnSpc>
                <a:spcPts val="2940"/>
              </a:lnSpc>
              <a:spcBef>
                <a:spcPct val="0"/>
              </a:spcBef>
            </a:pPr>
            <a:endParaRPr lang="en-US" sz="2100">
              <a:solidFill>
                <a:srgbClr val="5B544C"/>
              </a:solidFill>
              <a:latin typeface="Canva Sans"/>
            </a:endParaRPr>
          </a:p>
        </p:txBody>
      </p:sp>
      <p:sp>
        <p:nvSpPr>
          <p:cNvPr id="26" name="TextBox 26"/>
          <p:cNvSpPr txBox="1"/>
          <p:nvPr/>
        </p:nvSpPr>
        <p:spPr>
          <a:xfrm>
            <a:off x="10057722" y="3974044"/>
            <a:ext cx="5490302"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Case Study Application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rot="6343505">
            <a:off x="1724442" y="8264401"/>
            <a:ext cx="2704790" cy="2823140"/>
            <a:chOff x="0" y="0"/>
            <a:chExt cx="3606387" cy="3764187"/>
          </a:xfrm>
        </p:grpSpPr>
        <p:sp>
          <p:nvSpPr>
            <p:cNvPr id="4" name="Freeform 4"/>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5" name="Freeform 5"/>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6" name="Group 6"/>
          <p:cNvGrpSpPr/>
          <p:nvPr/>
        </p:nvGrpSpPr>
        <p:grpSpPr>
          <a:xfrm rot="6362447">
            <a:off x="4474313" y="8230327"/>
            <a:ext cx="2704790" cy="2823140"/>
            <a:chOff x="0" y="0"/>
            <a:chExt cx="3606387" cy="3764187"/>
          </a:xfrm>
        </p:grpSpPr>
        <p:sp>
          <p:nvSpPr>
            <p:cNvPr id="7" name="Freeform 7"/>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8" name="Freeform 8"/>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9" name="Group 9"/>
          <p:cNvGrpSpPr/>
          <p:nvPr/>
        </p:nvGrpSpPr>
        <p:grpSpPr>
          <a:xfrm rot="6149572">
            <a:off x="7234293" y="8210805"/>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2" name="Group 12"/>
          <p:cNvGrpSpPr/>
          <p:nvPr/>
        </p:nvGrpSpPr>
        <p:grpSpPr>
          <a:xfrm rot="6637356">
            <a:off x="10030891" y="8264401"/>
            <a:ext cx="2704790" cy="2823140"/>
            <a:chOff x="0" y="0"/>
            <a:chExt cx="3606387" cy="3764187"/>
          </a:xfrm>
        </p:grpSpPr>
        <p:sp>
          <p:nvSpPr>
            <p:cNvPr id="13" name="Freeform 13"/>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4" name="Freeform 14"/>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5" name="Group 15"/>
          <p:cNvGrpSpPr/>
          <p:nvPr/>
        </p:nvGrpSpPr>
        <p:grpSpPr>
          <a:xfrm rot="6627076">
            <a:off x="12791297" y="8210805"/>
            <a:ext cx="2704790" cy="2823140"/>
            <a:chOff x="0" y="0"/>
            <a:chExt cx="3606387" cy="3764187"/>
          </a:xfrm>
        </p:grpSpPr>
        <p:sp>
          <p:nvSpPr>
            <p:cNvPr id="16" name="Freeform 16"/>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7" name="Freeform 17"/>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8" name="Group 18"/>
          <p:cNvGrpSpPr/>
          <p:nvPr/>
        </p:nvGrpSpPr>
        <p:grpSpPr>
          <a:xfrm rot="6431937">
            <a:off x="15604964" y="8210805"/>
            <a:ext cx="2704790" cy="2823140"/>
            <a:chOff x="0" y="0"/>
            <a:chExt cx="3606387" cy="3764187"/>
          </a:xfrm>
        </p:grpSpPr>
        <p:sp>
          <p:nvSpPr>
            <p:cNvPr id="19" name="Freeform 1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0" name="Freeform 2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21" name="Group 21"/>
          <p:cNvGrpSpPr/>
          <p:nvPr/>
        </p:nvGrpSpPr>
        <p:grpSpPr>
          <a:xfrm rot="6343505">
            <a:off x="-849480" y="8134780"/>
            <a:ext cx="2704790" cy="2823140"/>
            <a:chOff x="0" y="0"/>
            <a:chExt cx="3606387" cy="3764187"/>
          </a:xfrm>
        </p:grpSpPr>
        <p:sp>
          <p:nvSpPr>
            <p:cNvPr id="22" name="Freeform 2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3" name="Freeform 2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24" name="TextBox 24"/>
          <p:cNvSpPr txBox="1"/>
          <p:nvPr/>
        </p:nvSpPr>
        <p:spPr>
          <a:xfrm>
            <a:off x="3211290" y="1243633"/>
            <a:ext cx="3424691" cy="629906"/>
          </a:xfrm>
          <a:prstGeom prst="rect">
            <a:avLst/>
          </a:prstGeom>
        </p:spPr>
        <p:txBody>
          <a:bodyPr lIns="0" tIns="0" rIns="0" bIns="0" rtlCol="0" anchor="t">
            <a:spAutoFit/>
          </a:bodyPr>
          <a:lstStyle/>
          <a:p>
            <a:pPr algn="ctr">
              <a:lnSpc>
                <a:spcPts val="5180"/>
              </a:lnSpc>
            </a:pPr>
            <a:r>
              <a:rPr lang="en-US" sz="3700">
                <a:solidFill>
                  <a:srgbClr val="5B544C"/>
                </a:solidFill>
                <a:latin typeface="TT Commons Pro Bold"/>
              </a:rPr>
              <a:t>DECISION TREE</a:t>
            </a:r>
          </a:p>
        </p:txBody>
      </p:sp>
      <p:sp>
        <p:nvSpPr>
          <p:cNvPr id="25" name="TextBox 25"/>
          <p:cNvSpPr txBox="1"/>
          <p:nvPr/>
        </p:nvSpPr>
        <p:spPr>
          <a:xfrm>
            <a:off x="10101512" y="1243618"/>
            <a:ext cx="6096567" cy="629921"/>
          </a:xfrm>
          <a:prstGeom prst="rect">
            <a:avLst/>
          </a:prstGeom>
        </p:spPr>
        <p:txBody>
          <a:bodyPr lIns="0" tIns="0" rIns="0" bIns="0" rtlCol="0" anchor="t">
            <a:spAutoFit/>
          </a:bodyPr>
          <a:lstStyle/>
          <a:p>
            <a:pPr algn="ctr">
              <a:lnSpc>
                <a:spcPts val="5179"/>
              </a:lnSpc>
              <a:spcBef>
                <a:spcPct val="0"/>
              </a:spcBef>
            </a:pPr>
            <a:r>
              <a:rPr lang="en-US" sz="3699">
                <a:solidFill>
                  <a:srgbClr val="5B544C"/>
                </a:solidFill>
                <a:latin typeface="TT Commons Pro Bold"/>
              </a:rPr>
              <a:t>HYPERPARAMETER TUNING</a:t>
            </a:r>
          </a:p>
        </p:txBody>
      </p:sp>
      <p:sp>
        <p:nvSpPr>
          <p:cNvPr id="26" name="Freeform 26"/>
          <p:cNvSpPr/>
          <p:nvPr/>
        </p:nvSpPr>
        <p:spPr>
          <a:xfrm>
            <a:off x="1351569" y="2522473"/>
            <a:ext cx="7144133" cy="5890548"/>
          </a:xfrm>
          <a:custGeom>
            <a:avLst/>
            <a:gdLst/>
            <a:ahLst/>
            <a:cxnLst/>
            <a:rect l="l" t="t" r="r" b="b"/>
            <a:pathLst>
              <a:path w="7144133" h="5890548">
                <a:moveTo>
                  <a:pt x="0" y="0"/>
                </a:moveTo>
                <a:lnTo>
                  <a:pt x="7144133" y="0"/>
                </a:lnTo>
                <a:lnTo>
                  <a:pt x="7144133" y="5890548"/>
                </a:lnTo>
                <a:lnTo>
                  <a:pt x="0" y="5890548"/>
                </a:lnTo>
                <a:lnTo>
                  <a:pt x="0" y="0"/>
                </a:lnTo>
                <a:close/>
              </a:path>
            </a:pathLst>
          </a:custGeom>
          <a:blipFill>
            <a:blip r:embed="rId4"/>
            <a:stretch>
              <a:fillRect l="-13915" t="-64984" r="-141531" b="-9283"/>
            </a:stretch>
          </a:blipFill>
        </p:spPr>
      </p:sp>
      <p:sp>
        <p:nvSpPr>
          <p:cNvPr id="27" name="Freeform 27"/>
          <p:cNvSpPr/>
          <p:nvPr/>
        </p:nvSpPr>
        <p:spPr>
          <a:xfrm>
            <a:off x="9352654" y="2522473"/>
            <a:ext cx="7392033" cy="5890548"/>
          </a:xfrm>
          <a:custGeom>
            <a:avLst/>
            <a:gdLst/>
            <a:ahLst/>
            <a:cxnLst/>
            <a:rect l="l" t="t" r="r" b="b"/>
            <a:pathLst>
              <a:path w="7392033" h="5890548">
                <a:moveTo>
                  <a:pt x="0" y="0"/>
                </a:moveTo>
                <a:lnTo>
                  <a:pt x="7392033" y="0"/>
                </a:lnTo>
                <a:lnTo>
                  <a:pt x="7392033" y="5890548"/>
                </a:lnTo>
                <a:lnTo>
                  <a:pt x="0" y="5890548"/>
                </a:lnTo>
                <a:lnTo>
                  <a:pt x="0" y="0"/>
                </a:lnTo>
                <a:close/>
              </a:path>
            </a:pathLst>
          </a:custGeom>
          <a:blipFill>
            <a:blip r:embed="rId5"/>
            <a:stretch>
              <a:fillRect l="-12405" t="-67086" r="-138479" b="-10007"/>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9642113" y="-400519"/>
            <a:ext cx="20204495" cy="11088039"/>
            <a:chOff x="0" y="0"/>
            <a:chExt cx="5321348" cy="2920306"/>
          </a:xfrm>
        </p:grpSpPr>
        <p:sp>
          <p:nvSpPr>
            <p:cNvPr id="4" name="Freeform 4"/>
            <p:cNvSpPr/>
            <p:nvPr/>
          </p:nvSpPr>
          <p:spPr>
            <a:xfrm>
              <a:off x="0" y="0"/>
              <a:ext cx="5321348" cy="2920306"/>
            </a:xfrm>
            <a:custGeom>
              <a:avLst/>
              <a:gdLst/>
              <a:ahLst/>
              <a:cxnLst/>
              <a:rect l="l" t="t" r="r" b="b"/>
              <a:pathLst>
                <a:path w="5321348" h="2920306">
                  <a:moveTo>
                    <a:pt x="17243" y="0"/>
                  </a:moveTo>
                  <a:lnTo>
                    <a:pt x="5304105" y="0"/>
                  </a:lnTo>
                  <a:cubicBezTo>
                    <a:pt x="5313628" y="0"/>
                    <a:pt x="5321348" y="7720"/>
                    <a:pt x="5321348" y="17243"/>
                  </a:cubicBezTo>
                  <a:lnTo>
                    <a:pt x="5321348" y="2903063"/>
                  </a:lnTo>
                  <a:cubicBezTo>
                    <a:pt x="5321348" y="2912587"/>
                    <a:pt x="5313628" y="2920306"/>
                    <a:pt x="5304105" y="2920306"/>
                  </a:cubicBezTo>
                  <a:lnTo>
                    <a:pt x="17243" y="2920306"/>
                  </a:lnTo>
                  <a:cubicBezTo>
                    <a:pt x="7720" y="2920306"/>
                    <a:pt x="0" y="2912587"/>
                    <a:pt x="0" y="2903063"/>
                  </a:cubicBezTo>
                  <a:lnTo>
                    <a:pt x="0" y="17243"/>
                  </a:lnTo>
                  <a:cubicBezTo>
                    <a:pt x="0" y="7720"/>
                    <a:pt x="7720" y="0"/>
                    <a:pt x="17243" y="0"/>
                  </a:cubicBezTo>
                  <a:close/>
                </a:path>
              </a:pathLst>
            </a:custGeom>
            <a:solidFill>
              <a:srgbClr val="D4C3B2"/>
            </a:solidFill>
          </p:spPr>
        </p:sp>
        <p:sp>
          <p:nvSpPr>
            <p:cNvPr id="5" name="TextBox 5"/>
            <p:cNvSpPr txBox="1"/>
            <p:nvPr/>
          </p:nvSpPr>
          <p:spPr>
            <a:xfrm>
              <a:off x="0" y="-38100"/>
              <a:ext cx="5321348" cy="295840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94787" y="2425303"/>
            <a:ext cx="9186936" cy="2368115"/>
          </a:xfrm>
          <a:custGeom>
            <a:avLst/>
            <a:gdLst/>
            <a:ahLst/>
            <a:cxnLst/>
            <a:rect l="l" t="t" r="r" b="b"/>
            <a:pathLst>
              <a:path w="9186936" h="2368115">
                <a:moveTo>
                  <a:pt x="0" y="0"/>
                </a:moveTo>
                <a:lnTo>
                  <a:pt x="9186936" y="0"/>
                </a:lnTo>
                <a:lnTo>
                  <a:pt x="9186936" y="2368115"/>
                </a:lnTo>
                <a:lnTo>
                  <a:pt x="0" y="2368115"/>
                </a:lnTo>
                <a:lnTo>
                  <a:pt x="0" y="0"/>
                </a:lnTo>
                <a:close/>
              </a:path>
            </a:pathLst>
          </a:custGeom>
          <a:blipFill>
            <a:blip r:embed="rId3"/>
            <a:stretch>
              <a:fillRect l="-11475" t="-227383" r="-49801" b="-24552"/>
            </a:stretch>
          </a:blipFill>
        </p:spPr>
      </p:sp>
      <p:sp>
        <p:nvSpPr>
          <p:cNvPr id="7" name="Freeform 7"/>
          <p:cNvSpPr/>
          <p:nvPr/>
        </p:nvSpPr>
        <p:spPr>
          <a:xfrm>
            <a:off x="194787" y="6639611"/>
            <a:ext cx="9186936" cy="2443982"/>
          </a:xfrm>
          <a:custGeom>
            <a:avLst/>
            <a:gdLst/>
            <a:ahLst/>
            <a:cxnLst/>
            <a:rect l="l" t="t" r="r" b="b"/>
            <a:pathLst>
              <a:path w="9186936" h="2443982">
                <a:moveTo>
                  <a:pt x="0" y="0"/>
                </a:moveTo>
                <a:lnTo>
                  <a:pt x="9186936" y="0"/>
                </a:lnTo>
                <a:lnTo>
                  <a:pt x="9186936" y="2443983"/>
                </a:lnTo>
                <a:lnTo>
                  <a:pt x="0" y="2443983"/>
                </a:lnTo>
                <a:lnTo>
                  <a:pt x="0" y="0"/>
                </a:lnTo>
                <a:close/>
              </a:path>
            </a:pathLst>
          </a:custGeom>
          <a:blipFill>
            <a:blip r:embed="rId4"/>
            <a:stretch>
              <a:fillRect l="-14913" t="-387159" r="-137936" b="-47477"/>
            </a:stretch>
          </a:blipFill>
        </p:spPr>
      </p:sp>
      <p:sp>
        <p:nvSpPr>
          <p:cNvPr id="8" name="TextBox 8"/>
          <p:cNvSpPr txBox="1"/>
          <p:nvPr/>
        </p:nvSpPr>
        <p:spPr>
          <a:xfrm>
            <a:off x="622655" y="1166117"/>
            <a:ext cx="8331200" cy="1073530"/>
          </a:xfrm>
          <a:prstGeom prst="rect">
            <a:avLst/>
          </a:prstGeom>
        </p:spPr>
        <p:txBody>
          <a:bodyPr lIns="0" tIns="0" rIns="0" bIns="0" rtlCol="0" anchor="t">
            <a:spAutoFit/>
          </a:bodyPr>
          <a:lstStyle/>
          <a:p>
            <a:pPr algn="ctr">
              <a:lnSpc>
                <a:spcPts val="4480"/>
              </a:lnSpc>
            </a:pPr>
            <a:r>
              <a:rPr lang="en-US" sz="3200">
                <a:solidFill>
                  <a:srgbClr val="5B544C"/>
                </a:solidFill>
                <a:latin typeface="Adirek Sans Heavy"/>
              </a:rPr>
              <a:t>EVALUATION METRICS AFTER MODEL IMPLEMENTATION</a:t>
            </a:r>
          </a:p>
          <a:p>
            <a:pPr algn="ctr">
              <a:lnSpc>
                <a:spcPts val="4228"/>
              </a:lnSpc>
              <a:spcBef>
                <a:spcPct val="0"/>
              </a:spcBef>
            </a:pPr>
            <a:endParaRPr lang="en-US" sz="3200">
              <a:solidFill>
                <a:srgbClr val="5B544C"/>
              </a:solidFill>
              <a:latin typeface="Adirek Sans Heavy"/>
            </a:endParaRPr>
          </a:p>
        </p:txBody>
      </p:sp>
      <p:sp>
        <p:nvSpPr>
          <p:cNvPr id="9" name="TextBox 9"/>
          <p:cNvSpPr txBox="1"/>
          <p:nvPr/>
        </p:nvSpPr>
        <p:spPr>
          <a:xfrm>
            <a:off x="458802" y="5610911"/>
            <a:ext cx="8658906" cy="1099820"/>
          </a:xfrm>
          <a:prstGeom prst="rect">
            <a:avLst/>
          </a:prstGeom>
        </p:spPr>
        <p:txBody>
          <a:bodyPr lIns="0" tIns="0" rIns="0" bIns="0" rtlCol="0" anchor="t">
            <a:spAutoFit/>
          </a:bodyPr>
          <a:lstStyle/>
          <a:p>
            <a:pPr algn="ctr">
              <a:lnSpc>
                <a:spcPts val="4479"/>
              </a:lnSpc>
            </a:pPr>
            <a:r>
              <a:rPr lang="en-US" sz="3199">
                <a:solidFill>
                  <a:srgbClr val="5B544C"/>
                </a:solidFill>
                <a:latin typeface="Adirek Sans Heavy"/>
              </a:rPr>
              <a:t>EVALUATION METRICS AFTER HYPERPARAMETER TUNING</a:t>
            </a:r>
          </a:p>
          <a:p>
            <a:pPr algn="ctr">
              <a:lnSpc>
                <a:spcPts val="4479"/>
              </a:lnSpc>
              <a:spcBef>
                <a:spcPct val="0"/>
              </a:spcBef>
            </a:pPr>
            <a:endParaRPr lang="en-US" sz="3199">
              <a:solidFill>
                <a:srgbClr val="5B544C"/>
              </a:solidFill>
              <a:latin typeface="Adirek Sans Heavy"/>
            </a:endParaRPr>
          </a:p>
        </p:txBody>
      </p:sp>
      <p:grpSp>
        <p:nvGrpSpPr>
          <p:cNvPr id="10" name="Group 10"/>
          <p:cNvGrpSpPr/>
          <p:nvPr/>
        </p:nvGrpSpPr>
        <p:grpSpPr>
          <a:xfrm rot="-7135717">
            <a:off x="11879745" y="-1173783"/>
            <a:ext cx="3726859" cy="3889930"/>
            <a:chOff x="0" y="0"/>
            <a:chExt cx="4969145" cy="5186574"/>
          </a:xfrm>
        </p:grpSpPr>
        <p:sp>
          <p:nvSpPr>
            <p:cNvPr id="11" name="Freeform 11"/>
            <p:cNvSpPr/>
            <p:nvPr/>
          </p:nvSpPr>
          <p:spPr>
            <a:xfrm rot="-5751394">
              <a:off x="1543740" y="2808102"/>
              <a:ext cx="1881664" cy="2617968"/>
            </a:xfrm>
            <a:custGeom>
              <a:avLst/>
              <a:gdLst/>
              <a:ahLst/>
              <a:cxnLst/>
              <a:rect l="l" t="t" r="r" b="b"/>
              <a:pathLst>
                <a:path w="1881664" h="2617968">
                  <a:moveTo>
                    <a:pt x="0" y="0"/>
                  </a:moveTo>
                  <a:lnTo>
                    <a:pt x="1881665" y="0"/>
                  </a:lnTo>
                  <a:lnTo>
                    <a:pt x="1881665" y="2617967"/>
                  </a:lnTo>
                  <a:lnTo>
                    <a:pt x="0" y="2617967"/>
                  </a:lnTo>
                  <a:lnTo>
                    <a:pt x="0" y="0"/>
                  </a:lnTo>
                  <a:close/>
                </a:path>
              </a:pathLst>
            </a:custGeom>
            <a:blipFill>
              <a:blip r:embed="rId5"/>
              <a:stretch>
                <a:fillRect/>
              </a:stretch>
            </a:blipFill>
          </p:spPr>
        </p:sp>
        <p:sp>
          <p:nvSpPr>
            <p:cNvPr id="12" name="Freeform 12"/>
            <p:cNvSpPr/>
            <p:nvPr/>
          </p:nvSpPr>
          <p:spPr>
            <a:xfrm rot="-3287833">
              <a:off x="1034430" y="330430"/>
              <a:ext cx="2900284" cy="4035178"/>
            </a:xfrm>
            <a:custGeom>
              <a:avLst/>
              <a:gdLst/>
              <a:ahLst/>
              <a:cxnLst/>
              <a:rect l="l" t="t" r="r" b="b"/>
              <a:pathLst>
                <a:path w="2900284" h="4035178">
                  <a:moveTo>
                    <a:pt x="0" y="0"/>
                  </a:moveTo>
                  <a:lnTo>
                    <a:pt x="2900285" y="0"/>
                  </a:lnTo>
                  <a:lnTo>
                    <a:pt x="2900285" y="4035178"/>
                  </a:lnTo>
                  <a:lnTo>
                    <a:pt x="0" y="4035178"/>
                  </a:lnTo>
                  <a:lnTo>
                    <a:pt x="0" y="0"/>
                  </a:lnTo>
                  <a:close/>
                </a:path>
              </a:pathLst>
            </a:custGeom>
            <a:blipFill>
              <a:blip r:embed="rId5"/>
              <a:stretch>
                <a:fillRect/>
              </a:stretch>
            </a:blipFill>
          </p:spPr>
        </p:sp>
      </p:grpSp>
      <p:grpSp>
        <p:nvGrpSpPr>
          <p:cNvPr id="13" name="Group 13"/>
          <p:cNvGrpSpPr/>
          <p:nvPr/>
        </p:nvGrpSpPr>
        <p:grpSpPr>
          <a:xfrm rot="-7135717">
            <a:off x="9018110" y="-1173783"/>
            <a:ext cx="3726859" cy="3889930"/>
            <a:chOff x="0" y="0"/>
            <a:chExt cx="4969145" cy="5186574"/>
          </a:xfrm>
        </p:grpSpPr>
        <p:sp>
          <p:nvSpPr>
            <p:cNvPr id="14" name="Freeform 14"/>
            <p:cNvSpPr/>
            <p:nvPr/>
          </p:nvSpPr>
          <p:spPr>
            <a:xfrm rot="-5751394">
              <a:off x="1543740" y="2808102"/>
              <a:ext cx="1881664" cy="2617968"/>
            </a:xfrm>
            <a:custGeom>
              <a:avLst/>
              <a:gdLst/>
              <a:ahLst/>
              <a:cxnLst/>
              <a:rect l="l" t="t" r="r" b="b"/>
              <a:pathLst>
                <a:path w="1881664" h="2617968">
                  <a:moveTo>
                    <a:pt x="0" y="0"/>
                  </a:moveTo>
                  <a:lnTo>
                    <a:pt x="1881665" y="0"/>
                  </a:lnTo>
                  <a:lnTo>
                    <a:pt x="1881665" y="2617967"/>
                  </a:lnTo>
                  <a:lnTo>
                    <a:pt x="0" y="2617967"/>
                  </a:lnTo>
                  <a:lnTo>
                    <a:pt x="0" y="0"/>
                  </a:lnTo>
                  <a:close/>
                </a:path>
              </a:pathLst>
            </a:custGeom>
            <a:blipFill>
              <a:blip r:embed="rId5"/>
              <a:stretch>
                <a:fillRect/>
              </a:stretch>
            </a:blipFill>
          </p:spPr>
        </p:sp>
        <p:sp>
          <p:nvSpPr>
            <p:cNvPr id="15" name="Freeform 15"/>
            <p:cNvSpPr/>
            <p:nvPr/>
          </p:nvSpPr>
          <p:spPr>
            <a:xfrm rot="-3287833">
              <a:off x="1034430" y="330430"/>
              <a:ext cx="2900284" cy="4035178"/>
            </a:xfrm>
            <a:custGeom>
              <a:avLst/>
              <a:gdLst/>
              <a:ahLst/>
              <a:cxnLst/>
              <a:rect l="l" t="t" r="r" b="b"/>
              <a:pathLst>
                <a:path w="2900284" h="4035178">
                  <a:moveTo>
                    <a:pt x="0" y="0"/>
                  </a:moveTo>
                  <a:lnTo>
                    <a:pt x="2900285" y="0"/>
                  </a:lnTo>
                  <a:lnTo>
                    <a:pt x="2900285" y="4035178"/>
                  </a:lnTo>
                  <a:lnTo>
                    <a:pt x="0" y="4035178"/>
                  </a:lnTo>
                  <a:lnTo>
                    <a:pt x="0" y="0"/>
                  </a:lnTo>
                  <a:close/>
                </a:path>
              </a:pathLst>
            </a:custGeom>
            <a:blipFill>
              <a:blip r:embed="rId5"/>
              <a:stretch>
                <a:fillRect/>
              </a:stretch>
            </a:blipFill>
          </p:spPr>
        </p:sp>
      </p:grpSp>
      <p:grpSp>
        <p:nvGrpSpPr>
          <p:cNvPr id="16" name="Group 16"/>
          <p:cNvGrpSpPr/>
          <p:nvPr/>
        </p:nvGrpSpPr>
        <p:grpSpPr>
          <a:xfrm rot="-7135717">
            <a:off x="14749297" y="-1173783"/>
            <a:ext cx="3726859" cy="3889930"/>
            <a:chOff x="0" y="0"/>
            <a:chExt cx="4969145" cy="5186574"/>
          </a:xfrm>
        </p:grpSpPr>
        <p:sp>
          <p:nvSpPr>
            <p:cNvPr id="17" name="Freeform 17"/>
            <p:cNvSpPr/>
            <p:nvPr/>
          </p:nvSpPr>
          <p:spPr>
            <a:xfrm rot="-5751394">
              <a:off x="1543740" y="2808102"/>
              <a:ext cx="1881664" cy="2617968"/>
            </a:xfrm>
            <a:custGeom>
              <a:avLst/>
              <a:gdLst/>
              <a:ahLst/>
              <a:cxnLst/>
              <a:rect l="l" t="t" r="r" b="b"/>
              <a:pathLst>
                <a:path w="1881664" h="2617968">
                  <a:moveTo>
                    <a:pt x="0" y="0"/>
                  </a:moveTo>
                  <a:lnTo>
                    <a:pt x="1881665" y="0"/>
                  </a:lnTo>
                  <a:lnTo>
                    <a:pt x="1881665" y="2617967"/>
                  </a:lnTo>
                  <a:lnTo>
                    <a:pt x="0" y="2617967"/>
                  </a:lnTo>
                  <a:lnTo>
                    <a:pt x="0" y="0"/>
                  </a:lnTo>
                  <a:close/>
                </a:path>
              </a:pathLst>
            </a:custGeom>
            <a:blipFill>
              <a:blip r:embed="rId5"/>
              <a:stretch>
                <a:fillRect/>
              </a:stretch>
            </a:blipFill>
          </p:spPr>
        </p:sp>
        <p:sp>
          <p:nvSpPr>
            <p:cNvPr id="18" name="Freeform 18"/>
            <p:cNvSpPr/>
            <p:nvPr/>
          </p:nvSpPr>
          <p:spPr>
            <a:xfrm rot="-3287833">
              <a:off x="1034430" y="330430"/>
              <a:ext cx="2900284" cy="4035178"/>
            </a:xfrm>
            <a:custGeom>
              <a:avLst/>
              <a:gdLst/>
              <a:ahLst/>
              <a:cxnLst/>
              <a:rect l="l" t="t" r="r" b="b"/>
              <a:pathLst>
                <a:path w="2900284" h="4035178">
                  <a:moveTo>
                    <a:pt x="0" y="0"/>
                  </a:moveTo>
                  <a:lnTo>
                    <a:pt x="2900285" y="0"/>
                  </a:lnTo>
                  <a:lnTo>
                    <a:pt x="2900285" y="4035178"/>
                  </a:lnTo>
                  <a:lnTo>
                    <a:pt x="0" y="4035178"/>
                  </a:lnTo>
                  <a:lnTo>
                    <a:pt x="0" y="0"/>
                  </a:lnTo>
                  <a:close/>
                </a:path>
              </a:pathLst>
            </a:custGeom>
            <a:blipFill>
              <a:blip r:embed="rId5"/>
              <a:stretch>
                <a:fillRect/>
              </a:stretch>
            </a:blipFill>
          </p:spPr>
        </p:sp>
      </p:grpSp>
      <p:sp>
        <p:nvSpPr>
          <p:cNvPr id="19" name="Freeform 19"/>
          <p:cNvSpPr/>
          <p:nvPr/>
        </p:nvSpPr>
        <p:spPr>
          <a:xfrm>
            <a:off x="9893438" y="5143500"/>
            <a:ext cx="8231265" cy="2391908"/>
          </a:xfrm>
          <a:custGeom>
            <a:avLst/>
            <a:gdLst/>
            <a:ahLst/>
            <a:cxnLst/>
            <a:rect l="l" t="t" r="r" b="b"/>
            <a:pathLst>
              <a:path w="8231265" h="2391908">
                <a:moveTo>
                  <a:pt x="0" y="0"/>
                </a:moveTo>
                <a:lnTo>
                  <a:pt x="8231265" y="0"/>
                </a:lnTo>
                <a:lnTo>
                  <a:pt x="8231265" y="2391908"/>
                </a:lnTo>
                <a:lnTo>
                  <a:pt x="0" y="2391908"/>
                </a:lnTo>
                <a:lnTo>
                  <a:pt x="0" y="0"/>
                </a:lnTo>
                <a:close/>
              </a:path>
            </a:pathLst>
          </a:custGeom>
          <a:blipFill>
            <a:blip r:embed="rId6"/>
            <a:stretch>
              <a:fillRect l="-13808" t="-323732" r="-135312" b="-58498"/>
            </a:stretch>
          </a:blipFill>
        </p:spPr>
      </p:sp>
      <p:sp>
        <p:nvSpPr>
          <p:cNvPr id="20" name="TextBox 20"/>
          <p:cNvSpPr txBox="1"/>
          <p:nvPr/>
        </p:nvSpPr>
        <p:spPr>
          <a:xfrm>
            <a:off x="12475545" y="3945710"/>
            <a:ext cx="3067050" cy="537846"/>
          </a:xfrm>
          <a:prstGeom prst="rect">
            <a:avLst/>
          </a:prstGeom>
        </p:spPr>
        <p:txBody>
          <a:bodyPr lIns="0" tIns="0" rIns="0" bIns="0" rtlCol="0" anchor="t">
            <a:spAutoFit/>
          </a:bodyPr>
          <a:lstStyle/>
          <a:p>
            <a:pPr algn="ctr">
              <a:lnSpc>
                <a:spcPts val="4479"/>
              </a:lnSpc>
              <a:spcBef>
                <a:spcPct val="0"/>
              </a:spcBef>
            </a:pPr>
            <a:r>
              <a:rPr lang="en-US" sz="3199">
                <a:solidFill>
                  <a:srgbClr val="5B544C"/>
                </a:solidFill>
                <a:latin typeface="Adirek Sans Bold"/>
              </a:rPr>
              <a:t>COMPARISION TABLE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4C3B2"/>
        </a:solidFill>
        <a:effectLst/>
      </p:bgPr>
    </p:bg>
    <p:spTree>
      <p:nvGrpSpPr>
        <p:cNvPr id="1" name=""/>
        <p:cNvGrpSpPr/>
        <p:nvPr/>
      </p:nvGrpSpPr>
      <p:grpSpPr>
        <a:xfrm>
          <a:off x="0" y="0"/>
          <a:ext cx="0" cy="0"/>
          <a:chOff x="0" y="0"/>
          <a:chExt cx="0" cy="0"/>
        </a:xfrm>
      </p:grpSpPr>
      <p:sp>
        <p:nvSpPr>
          <p:cNvPr id="2" name="Freeform 2"/>
          <p:cNvSpPr/>
          <p:nvPr/>
        </p:nvSpPr>
        <p:spPr>
          <a:xfrm rot="8100000">
            <a:off x="-374699" y="-253829"/>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3" name="Freeform 3"/>
          <p:cNvSpPr/>
          <p:nvPr/>
        </p:nvSpPr>
        <p:spPr>
          <a:xfrm rot="5165918">
            <a:off x="341104" y="-1601140"/>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grpSp>
        <p:nvGrpSpPr>
          <p:cNvPr id="4" name="Group 4"/>
          <p:cNvGrpSpPr/>
          <p:nvPr/>
        </p:nvGrpSpPr>
        <p:grpSpPr>
          <a:xfrm>
            <a:off x="3407870" y="6555976"/>
            <a:ext cx="10835006" cy="1154416"/>
            <a:chOff x="0" y="0"/>
            <a:chExt cx="2853664" cy="304044"/>
          </a:xfrm>
        </p:grpSpPr>
        <p:sp>
          <p:nvSpPr>
            <p:cNvPr id="5" name="Freeform 5"/>
            <p:cNvSpPr/>
            <p:nvPr/>
          </p:nvSpPr>
          <p:spPr>
            <a:xfrm>
              <a:off x="0" y="0"/>
              <a:ext cx="2853664" cy="304044"/>
            </a:xfrm>
            <a:custGeom>
              <a:avLst/>
              <a:gdLst/>
              <a:ahLst/>
              <a:cxnLst/>
              <a:rect l="l" t="t" r="r" b="b"/>
              <a:pathLst>
                <a:path w="2853664" h="304044">
                  <a:moveTo>
                    <a:pt x="32154" y="0"/>
                  </a:moveTo>
                  <a:lnTo>
                    <a:pt x="2821510" y="0"/>
                  </a:lnTo>
                  <a:cubicBezTo>
                    <a:pt x="2830038" y="0"/>
                    <a:pt x="2838216" y="3388"/>
                    <a:pt x="2844247" y="9418"/>
                  </a:cubicBezTo>
                  <a:cubicBezTo>
                    <a:pt x="2850277" y="15448"/>
                    <a:pt x="2853664" y="23626"/>
                    <a:pt x="2853664" y="32154"/>
                  </a:cubicBezTo>
                  <a:lnTo>
                    <a:pt x="2853664" y="271890"/>
                  </a:lnTo>
                  <a:cubicBezTo>
                    <a:pt x="2853664" y="280418"/>
                    <a:pt x="2850277" y="288596"/>
                    <a:pt x="2844247" y="294626"/>
                  </a:cubicBezTo>
                  <a:cubicBezTo>
                    <a:pt x="2838216" y="300656"/>
                    <a:pt x="2830038" y="304044"/>
                    <a:pt x="2821510" y="304044"/>
                  </a:cubicBezTo>
                  <a:lnTo>
                    <a:pt x="32154" y="304044"/>
                  </a:lnTo>
                  <a:cubicBezTo>
                    <a:pt x="23626" y="304044"/>
                    <a:pt x="15448" y="300656"/>
                    <a:pt x="9418" y="294626"/>
                  </a:cubicBezTo>
                  <a:cubicBezTo>
                    <a:pt x="3388" y="288596"/>
                    <a:pt x="0" y="280418"/>
                    <a:pt x="0" y="271890"/>
                  </a:cubicBezTo>
                  <a:lnTo>
                    <a:pt x="0" y="32154"/>
                  </a:lnTo>
                  <a:cubicBezTo>
                    <a:pt x="0" y="23626"/>
                    <a:pt x="3388" y="15448"/>
                    <a:pt x="9418" y="9418"/>
                  </a:cubicBezTo>
                  <a:cubicBezTo>
                    <a:pt x="15448" y="3388"/>
                    <a:pt x="23626" y="0"/>
                    <a:pt x="32154" y="0"/>
                  </a:cubicBezTo>
                  <a:close/>
                </a:path>
              </a:pathLst>
            </a:custGeom>
            <a:solidFill>
              <a:srgbClr val="D4C3B2"/>
            </a:solidFill>
          </p:spPr>
        </p:sp>
        <p:sp>
          <p:nvSpPr>
            <p:cNvPr id="6" name="TextBox 6"/>
            <p:cNvSpPr txBox="1"/>
            <p:nvPr/>
          </p:nvSpPr>
          <p:spPr>
            <a:xfrm>
              <a:off x="0" y="-38100"/>
              <a:ext cx="2853664" cy="34214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600819" y="1586320"/>
            <a:ext cx="7086361" cy="950707"/>
          </a:xfrm>
          <a:prstGeom prst="rect">
            <a:avLst/>
          </a:prstGeom>
        </p:spPr>
        <p:txBody>
          <a:bodyPr lIns="0" tIns="0" rIns="0" bIns="0" rtlCol="0" anchor="t">
            <a:spAutoFit/>
          </a:bodyPr>
          <a:lstStyle/>
          <a:p>
            <a:pPr algn="ctr">
              <a:lnSpc>
                <a:spcPts val="7786"/>
              </a:lnSpc>
            </a:pPr>
            <a:r>
              <a:rPr lang="en-US" sz="5561">
                <a:solidFill>
                  <a:srgbClr val="5B544C"/>
                </a:solidFill>
                <a:latin typeface="Adirek Sans Heavy"/>
              </a:rPr>
              <a:t>CONCLUSION</a:t>
            </a:r>
          </a:p>
        </p:txBody>
      </p:sp>
      <p:sp>
        <p:nvSpPr>
          <p:cNvPr id="8" name="Freeform 8"/>
          <p:cNvSpPr/>
          <p:nvPr/>
        </p:nvSpPr>
        <p:spPr>
          <a:xfrm rot="-3080391">
            <a:off x="15625242" y="6942968"/>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9" name="Freeform 9"/>
          <p:cNvSpPr/>
          <p:nvPr/>
        </p:nvSpPr>
        <p:spPr>
          <a:xfrm rot="5600106">
            <a:off x="3616772" y="-1026423"/>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0" name="Freeform 10"/>
          <p:cNvSpPr/>
          <p:nvPr/>
        </p:nvSpPr>
        <p:spPr>
          <a:xfrm rot="-2997297">
            <a:off x="16747997" y="5194302"/>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1" name="Freeform 11"/>
          <p:cNvSpPr/>
          <p:nvPr/>
        </p:nvSpPr>
        <p:spPr>
          <a:xfrm rot="8100000">
            <a:off x="-828793" y="1806125"/>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12" name="Freeform 12"/>
          <p:cNvSpPr/>
          <p:nvPr/>
        </p:nvSpPr>
        <p:spPr>
          <a:xfrm rot="-2997297">
            <a:off x="17258779" y="3553494"/>
            <a:ext cx="1788400" cy="2488209"/>
          </a:xfrm>
          <a:custGeom>
            <a:avLst/>
            <a:gdLst/>
            <a:ahLst/>
            <a:cxnLst/>
            <a:rect l="l" t="t" r="r" b="b"/>
            <a:pathLst>
              <a:path w="1788400" h="2488209">
                <a:moveTo>
                  <a:pt x="0" y="0"/>
                </a:moveTo>
                <a:lnTo>
                  <a:pt x="1788400" y="0"/>
                </a:lnTo>
                <a:lnTo>
                  <a:pt x="1788400" y="2488209"/>
                </a:lnTo>
                <a:lnTo>
                  <a:pt x="0" y="2488209"/>
                </a:lnTo>
                <a:lnTo>
                  <a:pt x="0" y="0"/>
                </a:lnTo>
                <a:close/>
              </a:path>
            </a:pathLst>
          </a:custGeom>
          <a:blipFill>
            <a:blip r:embed="rId2"/>
            <a:stretch>
              <a:fillRect/>
            </a:stretch>
          </a:blipFill>
        </p:spPr>
      </p:sp>
      <p:sp>
        <p:nvSpPr>
          <p:cNvPr id="13" name="Freeform 13"/>
          <p:cNvSpPr/>
          <p:nvPr/>
        </p:nvSpPr>
        <p:spPr>
          <a:xfrm rot="-2808300" flipH="1">
            <a:off x="15186356" y="8744792"/>
            <a:ext cx="1788400" cy="2488209"/>
          </a:xfrm>
          <a:custGeom>
            <a:avLst/>
            <a:gdLst/>
            <a:ahLst/>
            <a:cxnLst/>
            <a:rect l="l" t="t" r="r" b="b"/>
            <a:pathLst>
              <a:path w="1788400" h="2488209">
                <a:moveTo>
                  <a:pt x="1788399" y="0"/>
                </a:moveTo>
                <a:lnTo>
                  <a:pt x="0" y="0"/>
                </a:lnTo>
                <a:lnTo>
                  <a:pt x="0" y="2488209"/>
                </a:lnTo>
                <a:lnTo>
                  <a:pt x="1788399" y="2488209"/>
                </a:lnTo>
                <a:lnTo>
                  <a:pt x="1788399" y="0"/>
                </a:lnTo>
                <a:close/>
              </a:path>
            </a:pathLst>
          </a:custGeom>
          <a:blipFill>
            <a:blip r:embed="rId2"/>
            <a:stretch>
              <a:fillRect/>
            </a:stretch>
          </a:blipFill>
        </p:spPr>
      </p:sp>
      <p:sp>
        <p:nvSpPr>
          <p:cNvPr id="14" name="Freeform 14"/>
          <p:cNvSpPr/>
          <p:nvPr/>
        </p:nvSpPr>
        <p:spPr>
          <a:xfrm rot="-2808300" flipH="1">
            <a:off x="13348677" y="9042896"/>
            <a:ext cx="1788400" cy="2488209"/>
          </a:xfrm>
          <a:custGeom>
            <a:avLst/>
            <a:gdLst/>
            <a:ahLst/>
            <a:cxnLst/>
            <a:rect l="l" t="t" r="r" b="b"/>
            <a:pathLst>
              <a:path w="1788400" h="2488209">
                <a:moveTo>
                  <a:pt x="1788400" y="0"/>
                </a:moveTo>
                <a:lnTo>
                  <a:pt x="0" y="0"/>
                </a:lnTo>
                <a:lnTo>
                  <a:pt x="0" y="2488208"/>
                </a:lnTo>
                <a:lnTo>
                  <a:pt x="1788400" y="2488208"/>
                </a:lnTo>
                <a:lnTo>
                  <a:pt x="1788400" y="0"/>
                </a:lnTo>
                <a:close/>
              </a:path>
            </a:pathLst>
          </a:custGeom>
          <a:blipFill>
            <a:blip r:embed="rId2"/>
            <a:stretch>
              <a:fillRect/>
            </a:stretch>
          </a:blipFill>
        </p:spPr>
      </p:sp>
      <p:sp>
        <p:nvSpPr>
          <p:cNvPr id="15" name="TextBox 15"/>
          <p:cNvSpPr txBox="1"/>
          <p:nvPr/>
        </p:nvSpPr>
        <p:spPr>
          <a:xfrm>
            <a:off x="1544622" y="3274510"/>
            <a:ext cx="14561503" cy="6299834"/>
          </a:xfrm>
          <a:prstGeom prst="rect">
            <a:avLst/>
          </a:prstGeom>
        </p:spPr>
        <p:txBody>
          <a:bodyPr lIns="0" tIns="0" rIns="0" bIns="0" rtlCol="0" anchor="t">
            <a:spAutoFit/>
          </a:bodyPr>
          <a:lstStyle/>
          <a:p>
            <a:pPr>
              <a:lnSpc>
                <a:spcPts val="2940"/>
              </a:lnSpc>
            </a:pPr>
            <a:r>
              <a:rPr lang="en-US" sz="2100">
                <a:solidFill>
                  <a:srgbClr val="5B544C"/>
                </a:solidFill>
                <a:latin typeface="Canva Sans"/>
              </a:rPr>
              <a:t>From the above project of Crop Yield Prediction it can be seen that among all 4 algorithms such as Linear Regression, Random Forest, K Nearest Neighbor, Decision Tree the most accurate for this project on predicting crop yield is Random Forest Algorithm as its accuracy is around 99% which is the highest accuracy then all other algorithms. </a:t>
            </a:r>
          </a:p>
          <a:p>
            <a:pPr>
              <a:lnSpc>
                <a:spcPts val="2940"/>
              </a:lnSpc>
            </a:pPr>
            <a:endParaRPr lang="en-US" sz="2100">
              <a:solidFill>
                <a:srgbClr val="5B544C"/>
              </a:solidFill>
              <a:latin typeface="Canva Sans"/>
            </a:endParaRPr>
          </a:p>
          <a:p>
            <a:pPr>
              <a:lnSpc>
                <a:spcPts val="2940"/>
              </a:lnSpc>
            </a:pPr>
            <a:r>
              <a:rPr lang="en-US" sz="2100">
                <a:solidFill>
                  <a:srgbClr val="5B544C"/>
                </a:solidFill>
                <a:latin typeface="Canva Sans"/>
              </a:rPr>
              <a:t>K nearest Neighbour and Decision tree are also accurate that is around 99% and 98% but Random Forest is more Accurate then this two algorithms. Whereas Linear Regression is the lowest among all four in accuracy which is 85% so it can be considered least accurate model for crop yield prediction.</a:t>
            </a:r>
          </a:p>
          <a:p>
            <a:pPr>
              <a:lnSpc>
                <a:spcPts val="2940"/>
              </a:lnSpc>
            </a:pPr>
            <a:endParaRPr lang="en-US" sz="2100">
              <a:solidFill>
                <a:srgbClr val="5B544C"/>
              </a:solidFill>
              <a:latin typeface="Canva Sans"/>
            </a:endParaRPr>
          </a:p>
          <a:p>
            <a:pPr>
              <a:lnSpc>
                <a:spcPts val="2940"/>
              </a:lnSpc>
            </a:pPr>
            <a:r>
              <a:rPr lang="en-US" sz="2100">
                <a:solidFill>
                  <a:srgbClr val="5B544C"/>
                </a:solidFill>
                <a:latin typeface="Canva Sans"/>
              </a:rPr>
              <a:t>Hence, it is clearly visible that Random Forest is best fitted for Crop Yield Prediction and it can give accurate result for yield prediction on bases of factors such as rainfall, temperature, pesticides etc. So, Random Forest is used for prediction as it gives accuracy and farmers can be benefitted.</a:t>
            </a:r>
          </a:p>
          <a:p>
            <a:pPr>
              <a:lnSpc>
                <a:spcPts val="2940"/>
              </a:lnSpc>
            </a:pPr>
            <a:endParaRPr lang="en-US" sz="2100">
              <a:solidFill>
                <a:srgbClr val="5B544C"/>
              </a:solidFill>
              <a:latin typeface="Canva Sans"/>
            </a:endParaRPr>
          </a:p>
          <a:p>
            <a:pPr>
              <a:lnSpc>
                <a:spcPts val="2940"/>
              </a:lnSpc>
            </a:pPr>
            <a:endParaRPr lang="en-US" sz="2100">
              <a:solidFill>
                <a:srgbClr val="5B544C"/>
              </a:solidFill>
              <a:latin typeface="Canva Sans"/>
            </a:endParaRPr>
          </a:p>
          <a:p>
            <a:pPr>
              <a:lnSpc>
                <a:spcPts val="2940"/>
              </a:lnSpc>
            </a:pPr>
            <a:r>
              <a:rPr lang="en-US" sz="2100">
                <a:solidFill>
                  <a:srgbClr val="5B544C"/>
                </a:solidFill>
                <a:latin typeface="Canva Sans Bold"/>
              </a:rPr>
              <a:t>GOOGLE COLAB LINK: </a:t>
            </a:r>
            <a:r>
              <a:rPr lang="en-US" sz="2100">
                <a:solidFill>
                  <a:srgbClr val="5B544C"/>
                </a:solidFill>
                <a:latin typeface="Canva Sans"/>
              </a:rPr>
              <a:t>  </a:t>
            </a:r>
          </a:p>
          <a:p>
            <a:pPr>
              <a:lnSpc>
                <a:spcPts val="2940"/>
              </a:lnSpc>
            </a:pPr>
            <a:r>
              <a:rPr lang="en-US" sz="2100">
                <a:solidFill>
                  <a:srgbClr val="5B544C"/>
                </a:solidFill>
                <a:latin typeface="Canva Sans"/>
              </a:rPr>
              <a:t>https://colab.research.google.com/drive/1hLDXe8JYmsSfMSFcRc-OWTKQOofFtW-d#scrollTo=MyzWYvCfL7I8</a:t>
            </a:r>
          </a:p>
          <a:p>
            <a:pPr>
              <a:lnSpc>
                <a:spcPts val="2940"/>
              </a:lnSpc>
            </a:pPr>
            <a:endParaRPr lang="en-US" sz="2100">
              <a:solidFill>
                <a:srgbClr val="5B544C"/>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EDE3"/>
        </a:solidFill>
        <a:effectLst/>
      </p:bgPr>
    </p:bg>
    <p:spTree>
      <p:nvGrpSpPr>
        <p:cNvPr id="1" name=""/>
        <p:cNvGrpSpPr/>
        <p:nvPr/>
      </p:nvGrpSpPr>
      <p:grpSpPr>
        <a:xfrm>
          <a:off x="0" y="0"/>
          <a:ext cx="0" cy="0"/>
          <a:chOff x="0" y="0"/>
          <a:chExt cx="0" cy="0"/>
        </a:xfrm>
      </p:grpSpPr>
      <p:sp>
        <p:nvSpPr>
          <p:cNvPr id="2" name="Freeform 2"/>
          <p:cNvSpPr/>
          <p:nvPr/>
        </p:nvSpPr>
        <p:spPr>
          <a:xfrm rot="8100000">
            <a:off x="-374699" y="-253829"/>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3" name="Freeform 3"/>
          <p:cNvSpPr/>
          <p:nvPr/>
        </p:nvSpPr>
        <p:spPr>
          <a:xfrm rot="5165918">
            <a:off x="341104" y="-1601140"/>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4" name="TextBox 4"/>
          <p:cNvSpPr txBox="1"/>
          <p:nvPr/>
        </p:nvSpPr>
        <p:spPr>
          <a:xfrm>
            <a:off x="1601969" y="4175372"/>
            <a:ext cx="15657331" cy="2107214"/>
          </a:xfrm>
          <a:prstGeom prst="rect">
            <a:avLst/>
          </a:prstGeom>
        </p:spPr>
        <p:txBody>
          <a:bodyPr lIns="0" tIns="0" rIns="0" bIns="0" rtlCol="0" anchor="t">
            <a:spAutoFit/>
          </a:bodyPr>
          <a:lstStyle/>
          <a:p>
            <a:pPr algn="ctr">
              <a:lnSpc>
                <a:spcPts val="17204"/>
              </a:lnSpc>
            </a:pPr>
            <a:r>
              <a:rPr lang="en-US" sz="12288">
                <a:solidFill>
                  <a:srgbClr val="5B544C"/>
                </a:solidFill>
                <a:latin typeface="Adirek Sans Heavy"/>
              </a:rPr>
              <a:t>THANK YOU</a:t>
            </a:r>
          </a:p>
        </p:txBody>
      </p:sp>
      <p:sp>
        <p:nvSpPr>
          <p:cNvPr id="5" name="Freeform 5"/>
          <p:cNvSpPr/>
          <p:nvPr/>
        </p:nvSpPr>
        <p:spPr>
          <a:xfrm rot="-3080391">
            <a:off x="16103745" y="6956495"/>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
        <p:nvSpPr>
          <p:cNvPr id="6" name="Freeform 6"/>
          <p:cNvSpPr/>
          <p:nvPr/>
        </p:nvSpPr>
        <p:spPr>
          <a:xfrm rot="5600106">
            <a:off x="3616772" y="-1026423"/>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7" name="Freeform 7"/>
          <p:cNvSpPr/>
          <p:nvPr/>
        </p:nvSpPr>
        <p:spPr>
          <a:xfrm rot="-2997297">
            <a:off x="16847695" y="5194302"/>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8" name="Freeform 8"/>
          <p:cNvSpPr/>
          <p:nvPr/>
        </p:nvSpPr>
        <p:spPr>
          <a:xfrm rot="8100000">
            <a:off x="-828793" y="1806125"/>
            <a:ext cx="2165571" cy="3012969"/>
          </a:xfrm>
          <a:custGeom>
            <a:avLst/>
            <a:gdLst/>
            <a:ahLst/>
            <a:cxnLst/>
            <a:rect l="l" t="t" r="r" b="b"/>
            <a:pathLst>
              <a:path w="2165571" h="3012969">
                <a:moveTo>
                  <a:pt x="0" y="0"/>
                </a:moveTo>
                <a:lnTo>
                  <a:pt x="2165571" y="0"/>
                </a:lnTo>
                <a:lnTo>
                  <a:pt x="2165571" y="3012969"/>
                </a:lnTo>
                <a:lnTo>
                  <a:pt x="0" y="3012969"/>
                </a:lnTo>
                <a:lnTo>
                  <a:pt x="0" y="0"/>
                </a:lnTo>
                <a:close/>
              </a:path>
            </a:pathLst>
          </a:custGeom>
          <a:blipFill>
            <a:blip r:embed="rId2"/>
            <a:stretch>
              <a:fillRect/>
            </a:stretch>
          </a:blipFill>
        </p:spPr>
      </p:sp>
      <p:sp>
        <p:nvSpPr>
          <p:cNvPr id="9" name="Freeform 9"/>
          <p:cNvSpPr/>
          <p:nvPr/>
        </p:nvSpPr>
        <p:spPr>
          <a:xfrm rot="-2808300" flipH="1">
            <a:off x="15186356" y="8758319"/>
            <a:ext cx="1788400" cy="2488209"/>
          </a:xfrm>
          <a:custGeom>
            <a:avLst/>
            <a:gdLst/>
            <a:ahLst/>
            <a:cxnLst/>
            <a:rect l="l" t="t" r="r" b="b"/>
            <a:pathLst>
              <a:path w="1788400" h="2488209">
                <a:moveTo>
                  <a:pt x="1788399" y="0"/>
                </a:moveTo>
                <a:lnTo>
                  <a:pt x="0" y="0"/>
                </a:lnTo>
                <a:lnTo>
                  <a:pt x="0" y="2488208"/>
                </a:lnTo>
                <a:lnTo>
                  <a:pt x="1788399" y="2488208"/>
                </a:lnTo>
                <a:lnTo>
                  <a:pt x="1788399" y="0"/>
                </a:lnTo>
                <a:close/>
              </a:path>
            </a:pathLst>
          </a:custGeom>
          <a:blipFill>
            <a:blip r:embed="rId2"/>
            <a:stretch>
              <a:fillRect/>
            </a:stretch>
          </a:blipFill>
        </p:spPr>
      </p:sp>
      <p:sp>
        <p:nvSpPr>
          <p:cNvPr id="10" name="Freeform 10"/>
          <p:cNvSpPr/>
          <p:nvPr/>
        </p:nvSpPr>
        <p:spPr>
          <a:xfrm rot="-2808300" flipH="1">
            <a:off x="13348677" y="9042896"/>
            <a:ext cx="1788400" cy="2488209"/>
          </a:xfrm>
          <a:custGeom>
            <a:avLst/>
            <a:gdLst/>
            <a:ahLst/>
            <a:cxnLst/>
            <a:rect l="l" t="t" r="r" b="b"/>
            <a:pathLst>
              <a:path w="1788400" h="2488209">
                <a:moveTo>
                  <a:pt x="1788400" y="0"/>
                </a:moveTo>
                <a:lnTo>
                  <a:pt x="0" y="0"/>
                </a:lnTo>
                <a:lnTo>
                  <a:pt x="0" y="2488208"/>
                </a:lnTo>
                <a:lnTo>
                  <a:pt x="1788400" y="2488208"/>
                </a:lnTo>
                <a:lnTo>
                  <a:pt x="1788400" y="0"/>
                </a:lnTo>
                <a:close/>
              </a:path>
            </a:pathLst>
          </a:custGeom>
          <a:blipFill>
            <a:blip r:embed="rId2"/>
            <a:stretch>
              <a:fillRect/>
            </a:stretch>
          </a:blipFill>
        </p:spPr>
      </p:sp>
      <p:sp>
        <p:nvSpPr>
          <p:cNvPr id="11" name="Freeform 11"/>
          <p:cNvSpPr/>
          <p:nvPr/>
        </p:nvSpPr>
        <p:spPr>
          <a:xfrm rot="1122475">
            <a:off x="-467163" y="6939334"/>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
        <p:nvSpPr>
          <p:cNvPr id="12" name="Freeform 12"/>
          <p:cNvSpPr/>
          <p:nvPr/>
        </p:nvSpPr>
        <p:spPr>
          <a:xfrm rot="3813736">
            <a:off x="1287672" y="7538473"/>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
        <p:nvSpPr>
          <p:cNvPr id="13" name="Freeform 13"/>
          <p:cNvSpPr/>
          <p:nvPr/>
        </p:nvSpPr>
        <p:spPr>
          <a:xfrm rot="-9324857">
            <a:off x="15958705" y="-1052501"/>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
        <p:nvSpPr>
          <p:cNvPr id="14" name="Freeform 14"/>
          <p:cNvSpPr/>
          <p:nvPr/>
        </p:nvSpPr>
        <p:spPr>
          <a:xfrm rot="177005">
            <a:off x="-1495344" y="5272446"/>
            <a:ext cx="2991727" cy="4162402"/>
          </a:xfrm>
          <a:custGeom>
            <a:avLst/>
            <a:gdLst/>
            <a:ahLst/>
            <a:cxnLst/>
            <a:rect l="l" t="t" r="r" b="b"/>
            <a:pathLst>
              <a:path w="2991727" h="4162402">
                <a:moveTo>
                  <a:pt x="0" y="0"/>
                </a:moveTo>
                <a:lnTo>
                  <a:pt x="2991727" y="0"/>
                </a:lnTo>
                <a:lnTo>
                  <a:pt x="2991727" y="4162402"/>
                </a:lnTo>
                <a:lnTo>
                  <a:pt x="0" y="4162402"/>
                </a:lnTo>
                <a:lnTo>
                  <a:pt x="0" y="0"/>
                </a:lnTo>
                <a:close/>
              </a:path>
            </a:pathLst>
          </a:custGeom>
          <a:blipFill>
            <a:blip r:embed="rId2"/>
            <a:stretch>
              <a:fillRect/>
            </a:stretch>
          </a:blipFill>
        </p:spPr>
      </p:sp>
      <p:sp>
        <p:nvSpPr>
          <p:cNvPr id="15" name="Freeform 15"/>
          <p:cNvSpPr/>
          <p:nvPr/>
        </p:nvSpPr>
        <p:spPr>
          <a:xfrm rot="-9808207">
            <a:off x="17079626" y="339583"/>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
        <p:nvSpPr>
          <p:cNvPr id="16" name="Freeform 16"/>
          <p:cNvSpPr/>
          <p:nvPr/>
        </p:nvSpPr>
        <p:spPr>
          <a:xfrm rot="-9497081">
            <a:off x="14266066" y="-1833619"/>
            <a:ext cx="2991727" cy="4162402"/>
          </a:xfrm>
          <a:custGeom>
            <a:avLst/>
            <a:gdLst/>
            <a:ahLst/>
            <a:cxnLst/>
            <a:rect l="l" t="t" r="r" b="b"/>
            <a:pathLst>
              <a:path w="2991727" h="4162402">
                <a:moveTo>
                  <a:pt x="0" y="0"/>
                </a:moveTo>
                <a:lnTo>
                  <a:pt x="2991726" y="0"/>
                </a:lnTo>
                <a:lnTo>
                  <a:pt x="2991726" y="4162402"/>
                </a:lnTo>
                <a:lnTo>
                  <a:pt x="0" y="4162402"/>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601406" y="7715123"/>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3965510" y="-930095"/>
            <a:ext cx="10545386" cy="11402710"/>
            <a:chOff x="0" y="0"/>
            <a:chExt cx="2777386" cy="3003183"/>
          </a:xfrm>
        </p:grpSpPr>
        <p:sp>
          <p:nvSpPr>
            <p:cNvPr id="7" name="Freeform 7"/>
            <p:cNvSpPr/>
            <p:nvPr/>
          </p:nvSpPr>
          <p:spPr>
            <a:xfrm>
              <a:off x="0" y="0"/>
              <a:ext cx="2777386" cy="3003183"/>
            </a:xfrm>
            <a:custGeom>
              <a:avLst/>
              <a:gdLst/>
              <a:ahLst/>
              <a:cxnLst/>
              <a:rect l="l" t="t" r="r" b="b"/>
              <a:pathLst>
                <a:path w="2777386" h="3003183">
                  <a:moveTo>
                    <a:pt x="33037" y="0"/>
                  </a:moveTo>
                  <a:lnTo>
                    <a:pt x="2744349" y="0"/>
                  </a:lnTo>
                  <a:cubicBezTo>
                    <a:pt x="2753111" y="0"/>
                    <a:pt x="2761514" y="3481"/>
                    <a:pt x="2767709" y="9676"/>
                  </a:cubicBezTo>
                  <a:cubicBezTo>
                    <a:pt x="2773905" y="15872"/>
                    <a:pt x="2777386" y="24275"/>
                    <a:pt x="2777386" y="33037"/>
                  </a:cubicBezTo>
                  <a:lnTo>
                    <a:pt x="2777386" y="2970146"/>
                  </a:lnTo>
                  <a:cubicBezTo>
                    <a:pt x="2777386" y="2988392"/>
                    <a:pt x="2762595" y="3003183"/>
                    <a:pt x="2744349" y="3003183"/>
                  </a:cubicBezTo>
                  <a:lnTo>
                    <a:pt x="33037" y="3003183"/>
                  </a:lnTo>
                  <a:cubicBezTo>
                    <a:pt x="24275" y="3003183"/>
                    <a:pt x="15872" y="2999702"/>
                    <a:pt x="9676" y="2993506"/>
                  </a:cubicBezTo>
                  <a:cubicBezTo>
                    <a:pt x="3481" y="2987311"/>
                    <a:pt x="0" y="2978908"/>
                    <a:pt x="0" y="2970146"/>
                  </a:cubicBezTo>
                  <a:lnTo>
                    <a:pt x="0" y="33037"/>
                  </a:lnTo>
                  <a:cubicBezTo>
                    <a:pt x="0" y="24275"/>
                    <a:pt x="3481" y="15872"/>
                    <a:pt x="9676" y="9676"/>
                  </a:cubicBezTo>
                  <a:cubicBezTo>
                    <a:pt x="15872" y="3481"/>
                    <a:pt x="24275" y="0"/>
                    <a:pt x="33037" y="0"/>
                  </a:cubicBezTo>
                  <a:close/>
                </a:path>
              </a:pathLst>
            </a:custGeom>
            <a:solidFill>
              <a:srgbClr val="D4C3B2"/>
            </a:solidFill>
          </p:spPr>
        </p:sp>
        <p:sp>
          <p:nvSpPr>
            <p:cNvPr id="8" name="TextBox 8"/>
            <p:cNvSpPr txBox="1"/>
            <p:nvPr/>
          </p:nvSpPr>
          <p:spPr>
            <a:xfrm>
              <a:off x="0" y="-38100"/>
              <a:ext cx="2777386" cy="3041283"/>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823519" y="523060"/>
            <a:ext cx="11267452" cy="9668714"/>
          </a:xfrm>
          <a:prstGeom prst="rect">
            <a:avLst/>
          </a:prstGeom>
        </p:spPr>
        <p:txBody>
          <a:bodyPr lIns="0" tIns="0" rIns="0" bIns="0" rtlCol="0" anchor="t">
            <a:spAutoFit/>
          </a:bodyPr>
          <a:lstStyle/>
          <a:p>
            <a:pPr algn="just">
              <a:lnSpc>
                <a:spcPts val="3853"/>
              </a:lnSpc>
            </a:pPr>
            <a:r>
              <a:rPr lang="en-US" sz="2752">
                <a:solidFill>
                  <a:srgbClr val="5B544C"/>
                </a:solidFill>
                <a:latin typeface="Boriboon"/>
              </a:rPr>
              <a:t>The purpose of this project is to apply machine learning algorithms on Crop Yield Prediction to predict crop yield which can be beneficial to farmers to enhance agriculture and have increment in growth of crops using yield prediction. </a:t>
            </a: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gn="just">
              <a:lnSpc>
                <a:spcPts val="3853"/>
              </a:lnSpc>
            </a:pPr>
            <a:r>
              <a:rPr lang="en-US" sz="2752">
                <a:solidFill>
                  <a:srgbClr val="5B544C"/>
                </a:solidFill>
                <a:latin typeface="Boriboon"/>
              </a:rPr>
              <a:t>Importance of Crop Yield Prediction can be seen in the field of agriculture which decreases the risks for loss to farmers and use resources and their energy wisely. This models can give accurate prediction to farmers which helps them to grow crops accordingly which benefits them from wastage of resources and money. This prediction encourages profitable agriculture and helps to grow according ratio of railfall, pesticides, temperature etc which helps in beneficial farming. This can be said as a small step towards smart farming techniques which can be effective globally for good farming.</a:t>
            </a:r>
          </a:p>
          <a:p>
            <a:pPr algn="just">
              <a:lnSpc>
                <a:spcPts val="3853"/>
              </a:lnSpc>
            </a:pPr>
            <a:endParaRPr lang="en-US" sz="2752">
              <a:solidFill>
                <a:srgbClr val="5B544C"/>
              </a:solidFill>
              <a:latin typeface="Boriboon"/>
            </a:endParaRPr>
          </a:p>
          <a:p>
            <a:pPr algn="just">
              <a:lnSpc>
                <a:spcPts val="3853"/>
              </a:lnSpc>
            </a:pPr>
            <a:endParaRPr lang="en-US" sz="2752">
              <a:solidFill>
                <a:srgbClr val="5B544C"/>
              </a:solidFill>
              <a:latin typeface="Boriboon"/>
            </a:endParaRPr>
          </a:p>
          <a:p>
            <a:pPr>
              <a:lnSpc>
                <a:spcPts val="3853"/>
              </a:lnSpc>
            </a:pPr>
            <a:endParaRPr lang="en-US" sz="2752">
              <a:solidFill>
                <a:srgbClr val="5B544C"/>
              </a:solidFill>
              <a:latin typeface="Boriboon"/>
            </a:endParaRPr>
          </a:p>
        </p:txBody>
      </p:sp>
      <p:sp>
        <p:nvSpPr>
          <p:cNvPr id="10" name="TextBox 10"/>
          <p:cNvSpPr txBox="1"/>
          <p:nvPr/>
        </p:nvSpPr>
        <p:spPr>
          <a:xfrm>
            <a:off x="460201" y="614484"/>
            <a:ext cx="6119675" cy="4908015"/>
          </a:xfrm>
          <a:prstGeom prst="rect">
            <a:avLst/>
          </a:prstGeom>
        </p:spPr>
        <p:txBody>
          <a:bodyPr lIns="0" tIns="0" rIns="0" bIns="0" rtlCol="0" anchor="t">
            <a:spAutoFit/>
          </a:bodyPr>
          <a:lstStyle/>
          <a:p>
            <a:pPr algn="ctr">
              <a:lnSpc>
                <a:spcPts val="5779"/>
              </a:lnSpc>
            </a:pPr>
            <a:r>
              <a:rPr lang="en-US" sz="6719">
                <a:solidFill>
                  <a:srgbClr val="5B544C"/>
                </a:solidFill>
                <a:latin typeface="Adirek Sans Heavy"/>
              </a:rPr>
              <a:t> OBJECTIVE:</a:t>
            </a:r>
          </a:p>
          <a:p>
            <a:pPr algn="ctr">
              <a:lnSpc>
                <a:spcPts val="6467"/>
              </a:lnSpc>
            </a:pPr>
            <a:endParaRPr lang="en-US" sz="6719">
              <a:solidFill>
                <a:srgbClr val="5B544C"/>
              </a:solidFill>
              <a:latin typeface="Adirek Sans Heavy"/>
            </a:endParaRPr>
          </a:p>
          <a:p>
            <a:pPr algn="ctr">
              <a:lnSpc>
                <a:spcPts val="6467"/>
              </a:lnSpc>
            </a:pPr>
            <a:endParaRPr lang="en-US" sz="6719">
              <a:solidFill>
                <a:srgbClr val="5B544C"/>
              </a:solidFill>
              <a:latin typeface="Adirek Sans Heavy"/>
            </a:endParaRPr>
          </a:p>
          <a:p>
            <a:pPr algn="ctr">
              <a:lnSpc>
                <a:spcPts val="6467"/>
              </a:lnSpc>
            </a:pPr>
            <a:endParaRPr lang="en-US" sz="6719">
              <a:solidFill>
                <a:srgbClr val="5B544C"/>
              </a:solidFill>
              <a:latin typeface="Adirek Sans Heavy"/>
            </a:endParaRPr>
          </a:p>
          <a:p>
            <a:pPr algn="ctr">
              <a:lnSpc>
                <a:spcPts val="6467"/>
              </a:lnSpc>
            </a:pPr>
            <a:endParaRPr lang="en-US" sz="6719">
              <a:solidFill>
                <a:srgbClr val="5B544C"/>
              </a:solidFill>
              <a:latin typeface="Adirek Sans Heavy"/>
            </a:endParaRPr>
          </a:p>
          <a:p>
            <a:pPr algn="ctr">
              <a:lnSpc>
                <a:spcPts val="6467"/>
              </a:lnSpc>
            </a:pPr>
            <a:r>
              <a:rPr lang="en-US" sz="7519">
                <a:solidFill>
                  <a:srgbClr val="5B544C"/>
                </a:solidFill>
                <a:latin typeface="Adirek Sans Heavy"/>
              </a:rPr>
              <a:t>IMPORTANCE:</a:t>
            </a:r>
          </a:p>
        </p:txBody>
      </p:sp>
      <p:grpSp>
        <p:nvGrpSpPr>
          <p:cNvPr id="11" name="Group 11"/>
          <p:cNvGrpSpPr/>
          <p:nvPr/>
        </p:nvGrpSpPr>
        <p:grpSpPr>
          <a:xfrm rot="4925972">
            <a:off x="-559568" y="8295655"/>
            <a:ext cx="2704790" cy="2823140"/>
            <a:chOff x="0" y="0"/>
            <a:chExt cx="3606387" cy="3764187"/>
          </a:xfrm>
        </p:grpSpPr>
        <p:sp>
          <p:nvSpPr>
            <p:cNvPr id="12" name="Freeform 1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3" name="Freeform 1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4" name="Group 14"/>
          <p:cNvGrpSpPr/>
          <p:nvPr/>
        </p:nvGrpSpPr>
        <p:grpSpPr>
          <a:xfrm rot="4925972">
            <a:off x="1538850" y="8475126"/>
            <a:ext cx="2704790" cy="2823140"/>
            <a:chOff x="0" y="0"/>
            <a:chExt cx="3606387" cy="3764187"/>
          </a:xfrm>
        </p:grpSpPr>
        <p:sp>
          <p:nvSpPr>
            <p:cNvPr id="15" name="Freeform 15"/>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6" name="Freeform 16"/>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7" name="Group 17"/>
          <p:cNvGrpSpPr/>
          <p:nvPr/>
        </p:nvGrpSpPr>
        <p:grpSpPr>
          <a:xfrm rot="4925972">
            <a:off x="3751706" y="8475126"/>
            <a:ext cx="2704790" cy="2823140"/>
            <a:chOff x="0" y="0"/>
            <a:chExt cx="3606387" cy="3764187"/>
          </a:xfrm>
        </p:grpSpPr>
        <p:sp>
          <p:nvSpPr>
            <p:cNvPr id="18" name="Freeform 18"/>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9" name="Freeform 19"/>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5850766" y="7038339"/>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3965510" y="-930095"/>
            <a:ext cx="10247601" cy="11402710"/>
            <a:chOff x="0" y="0"/>
            <a:chExt cx="2698957" cy="3003183"/>
          </a:xfrm>
        </p:grpSpPr>
        <p:sp>
          <p:nvSpPr>
            <p:cNvPr id="7" name="Freeform 7"/>
            <p:cNvSpPr/>
            <p:nvPr/>
          </p:nvSpPr>
          <p:spPr>
            <a:xfrm>
              <a:off x="0" y="0"/>
              <a:ext cx="2698957" cy="3003183"/>
            </a:xfrm>
            <a:custGeom>
              <a:avLst/>
              <a:gdLst/>
              <a:ahLst/>
              <a:cxnLst/>
              <a:rect l="l" t="t" r="r" b="b"/>
              <a:pathLst>
                <a:path w="2698957" h="3003183">
                  <a:moveTo>
                    <a:pt x="33997" y="0"/>
                  </a:moveTo>
                  <a:lnTo>
                    <a:pt x="2664960" y="0"/>
                  </a:lnTo>
                  <a:cubicBezTo>
                    <a:pt x="2683736" y="0"/>
                    <a:pt x="2698957" y="15221"/>
                    <a:pt x="2698957" y="33997"/>
                  </a:cubicBezTo>
                  <a:lnTo>
                    <a:pt x="2698957" y="2969186"/>
                  </a:lnTo>
                  <a:cubicBezTo>
                    <a:pt x="2698957" y="2987962"/>
                    <a:pt x="2683736" y="3003183"/>
                    <a:pt x="2664960" y="3003183"/>
                  </a:cubicBezTo>
                  <a:lnTo>
                    <a:pt x="33997" y="3003183"/>
                  </a:lnTo>
                  <a:cubicBezTo>
                    <a:pt x="15221" y="3003183"/>
                    <a:pt x="0" y="2987962"/>
                    <a:pt x="0" y="2969186"/>
                  </a:cubicBezTo>
                  <a:lnTo>
                    <a:pt x="0" y="33997"/>
                  </a:lnTo>
                  <a:cubicBezTo>
                    <a:pt x="0" y="15221"/>
                    <a:pt x="15221" y="0"/>
                    <a:pt x="33997" y="0"/>
                  </a:cubicBezTo>
                  <a:close/>
                </a:path>
              </a:pathLst>
            </a:custGeom>
            <a:solidFill>
              <a:srgbClr val="F7EDE3"/>
            </a:solidFill>
          </p:spPr>
        </p:sp>
        <p:sp>
          <p:nvSpPr>
            <p:cNvPr id="8" name="TextBox 8"/>
            <p:cNvSpPr txBox="1"/>
            <p:nvPr/>
          </p:nvSpPr>
          <p:spPr>
            <a:xfrm>
              <a:off x="0" y="-38100"/>
              <a:ext cx="2698957" cy="304128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9743228">
            <a:off x="-580422" y="-611452"/>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12" name="TextBox 12"/>
          <p:cNvSpPr txBox="1"/>
          <p:nvPr/>
        </p:nvSpPr>
        <p:spPr>
          <a:xfrm>
            <a:off x="6579876" y="293273"/>
            <a:ext cx="11435150" cy="10747192"/>
          </a:xfrm>
          <a:prstGeom prst="rect">
            <a:avLst/>
          </a:prstGeom>
        </p:spPr>
        <p:txBody>
          <a:bodyPr lIns="0" tIns="0" rIns="0" bIns="0" rtlCol="0" anchor="t">
            <a:spAutoFit/>
          </a:bodyPr>
          <a:lstStyle/>
          <a:p>
            <a:pPr algn="just">
              <a:lnSpc>
                <a:spcPts val="2985"/>
              </a:lnSpc>
            </a:pPr>
            <a:r>
              <a:rPr lang="en-US" sz="2132">
                <a:solidFill>
                  <a:srgbClr val="5B544C"/>
                </a:solidFill>
                <a:latin typeface="Boriboon"/>
              </a:rPr>
              <a:t>In this Dataset of Crop Yield Prediction:</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Temperature and Rainfall data is collected from World Bank Data. In temp dataset there are 71312 rows and 3 columns and in rainfall dataset there are 6728 rows and 3 columns. Pesticides and Yield are collected from Food and Agriculture Organization in which pesticides dataset include 4350 rows and 7 columns where as yield includes 56718 rows and 12 columns.</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 Further, after cleaning and merging this data yield_df is created using necessary columns and rows from temperature, pesticides, rainfall, yield and final dataset is created. There are 28243 rows and 8 columns in Yield_df which is used for our project. Column names in yield_df include Area, item, year, hg/ha_yield, average_rainfall_mm_per_year, pesticides_tonnes, avg_temp.</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Area: this column indicates country.</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Item: it indicates the name of crops.</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Year: it presents year in which crop was sown.</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Hg/ha_yield: this field indicates yield hectogram per hectare.</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Rainfall_mm_per_year: It indicates amount of rainfall in mm per year</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Pesticides_tonnes: shows the amount of pesticides used in crop per year.</a:t>
            </a:r>
          </a:p>
          <a:p>
            <a:pPr algn="just">
              <a:lnSpc>
                <a:spcPts val="2985"/>
              </a:lnSpc>
            </a:pPr>
            <a:endParaRPr lang="en-US" sz="2132">
              <a:solidFill>
                <a:srgbClr val="5B544C"/>
              </a:solidFill>
              <a:latin typeface="Boriboon"/>
            </a:endParaRPr>
          </a:p>
          <a:p>
            <a:pPr algn="just">
              <a:lnSpc>
                <a:spcPts val="2985"/>
              </a:lnSpc>
            </a:pPr>
            <a:r>
              <a:rPr lang="en-US" sz="2132">
                <a:solidFill>
                  <a:srgbClr val="5B544C"/>
                </a:solidFill>
                <a:latin typeface="Boriboon"/>
              </a:rPr>
              <a:t>Avg_temp: indicates the average temperature of the area.</a:t>
            </a:r>
          </a:p>
          <a:p>
            <a:pPr algn="just">
              <a:lnSpc>
                <a:spcPts val="2985"/>
              </a:lnSpc>
            </a:pPr>
            <a:endParaRPr lang="en-US" sz="2132">
              <a:solidFill>
                <a:srgbClr val="5B544C"/>
              </a:solidFill>
              <a:latin typeface="Boriboon"/>
            </a:endParaRPr>
          </a:p>
          <a:p>
            <a:pPr algn="just">
              <a:lnSpc>
                <a:spcPts val="2985"/>
              </a:lnSpc>
            </a:pPr>
            <a:endParaRPr lang="en-US" sz="2132">
              <a:solidFill>
                <a:srgbClr val="5B544C"/>
              </a:solidFill>
              <a:latin typeface="Boriboon"/>
            </a:endParaRPr>
          </a:p>
          <a:p>
            <a:pPr algn="just">
              <a:lnSpc>
                <a:spcPts val="2985"/>
              </a:lnSpc>
            </a:pPr>
            <a:endParaRPr lang="en-US" sz="2132">
              <a:solidFill>
                <a:srgbClr val="5B544C"/>
              </a:solidFill>
              <a:latin typeface="Boriboon"/>
            </a:endParaRPr>
          </a:p>
          <a:p>
            <a:pPr>
              <a:lnSpc>
                <a:spcPts val="2985"/>
              </a:lnSpc>
            </a:pPr>
            <a:endParaRPr lang="en-US" sz="2132">
              <a:solidFill>
                <a:srgbClr val="5B544C"/>
              </a:solidFill>
              <a:latin typeface="Boriboon"/>
            </a:endParaRPr>
          </a:p>
        </p:txBody>
      </p:sp>
      <p:sp>
        <p:nvSpPr>
          <p:cNvPr id="13" name="TextBox 13"/>
          <p:cNvSpPr txBox="1"/>
          <p:nvPr/>
        </p:nvSpPr>
        <p:spPr>
          <a:xfrm>
            <a:off x="-236337" y="2071571"/>
            <a:ext cx="6816213" cy="1925664"/>
          </a:xfrm>
          <a:prstGeom prst="rect">
            <a:avLst/>
          </a:prstGeom>
        </p:spPr>
        <p:txBody>
          <a:bodyPr lIns="0" tIns="0" rIns="0" bIns="0" rtlCol="0" anchor="t">
            <a:spAutoFit/>
          </a:bodyPr>
          <a:lstStyle/>
          <a:p>
            <a:pPr algn="ctr">
              <a:lnSpc>
                <a:spcPts val="7240"/>
              </a:lnSpc>
            </a:pPr>
            <a:r>
              <a:rPr lang="en-US" sz="8419">
                <a:solidFill>
                  <a:srgbClr val="5B544C"/>
                </a:solidFill>
                <a:latin typeface="Adirek Sans Heavy"/>
              </a:rPr>
              <a:t>DATASET DESCRIPTION:</a:t>
            </a:r>
          </a:p>
        </p:txBody>
      </p:sp>
      <p:sp>
        <p:nvSpPr>
          <p:cNvPr id="14" name="TextBox 14"/>
          <p:cNvSpPr txBox="1"/>
          <p:nvPr/>
        </p:nvSpPr>
        <p:spPr>
          <a:xfrm>
            <a:off x="311321" y="5086350"/>
            <a:ext cx="5720898" cy="2734308"/>
          </a:xfrm>
          <a:prstGeom prst="rect">
            <a:avLst/>
          </a:prstGeom>
        </p:spPr>
        <p:txBody>
          <a:bodyPr lIns="0" tIns="0" rIns="0" bIns="0" rtlCol="0" anchor="t">
            <a:spAutoFit/>
          </a:bodyPr>
          <a:lstStyle/>
          <a:p>
            <a:pPr algn="ctr">
              <a:lnSpc>
                <a:spcPts val="3640"/>
              </a:lnSpc>
            </a:pPr>
            <a:r>
              <a:rPr lang="en-US" sz="2600">
                <a:solidFill>
                  <a:srgbClr val="5B544C"/>
                </a:solidFill>
                <a:latin typeface="Canva Sans Bold"/>
              </a:rPr>
              <a:t>SOURCE OF DATASET: </a:t>
            </a:r>
          </a:p>
          <a:p>
            <a:pPr algn="ctr">
              <a:lnSpc>
                <a:spcPts val="3640"/>
              </a:lnSpc>
            </a:pPr>
            <a:endParaRPr lang="en-US" sz="2600">
              <a:solidFill>
                <a:srgbClr val="5B544C"/>
              </a:solidFill>
              <a:latin typeface="Canva Sans Bold"/>
            </a:endParaRPr>
          </a:p>
          <a:p>
            <a:pPr algn="ctr">
              <a:lnSpc>
                <a:spcPts val="3640"/>
              </a:lnSpc>
            </a:pPr>
            <a:r>
              <a:rPr lang="en-US" sz="2600">
                <a:solidFill>
                  <a:srgbClr val="5B544C"/>
                </a:solidFill>
                <a:latin typeface="Canva Sans Bold"/>
              </a:rPr>
              <a:t>https://www.kaggle.com/datasets/patelris/crop-yield-prediction-dataset</a:t>
            </a:r>
          </a:p>
          <a:p>
            <a:pPr algn="ctr">
              <a:lnSpc>
                <a:spcPts val="3640"/>
              </a:lnSpc>
            </a:pPr>
            <a:endParaRPr lang="en-US" sz="2600">
              <a:solidFill>
                <a:srgbClr val="5B544C"/>
              </a:solidFill>
              <a:latin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5850766" y="7038339"/>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11985021" y="-8658249"/>
            <a:ext cx="10247601" cy="11402710"/>
            <a:chOff x="0" y="0"/>
            <a:chExt cx="2698957" cy="3003183"/>
          </a:xfrm>
        </p:grpSpPr>
        <p:sp>
          <p:nvSpPr>
            <p:cNvPr id="7" name="Freeform 7"/>
            <p:cNvSpPr/>
            <p:nvPr/>
          </p:nvSpPr>
          <p:spPr>
            <a:xfrm>
              <a:off x="0" y="0"/>
              <a:ext cx="2698957" cy="3003183"/>
            </a:xfrm>
            <a:custGeom>
              <a:avLst/>
              <a:gdLst/>
              <a:ahLst/>
              <a:cxnLst/>
              <a:rect l="l" t="t" r="r" b="b"/>
              <a:pathLst>
                <a:path w="2698957" h="3003183">
                  <a:moveTo>
                    <a:pt x="33997" y="0"/>
                  </a:moveTo>
                  <a:lnTo>
                    <a:pt x="2664960" y="0"/>
                  </a:lnTo>
                  <a:cubicBezTo>
                    <a:pt x="2683736" y="0"/>
                    <a:pt x="2698957" y="15221"/>
                    <a:pt x="2698957" y="33997"/>
                  </a:cubicBezTo>
                  <a:lnTo>
                    <a:pt x="2698957" y="2969186"/>
                  </a:lnTo>
                  <a:cubicBezTo>
                    <a:pt x="2698957" y="2987962"/>
                    <a:pt x="2683736" y="3003183"/>
                    <a:pt x="2664960" y="3003183"/>
                  </a:cubicBezTo>
                  <a:lnTo>
                    <a:pt x="33997" y="3003183"/>
                  </a:lnTo>
                  <a:cubicBezTo>
                    <a:pt x="15221" y="3003183"/>
                    <a:pt x="0" y="2987962"/>
                    <a:pt x="0" y="2969186"/>
                  </a:cubicBezTo>
                  <a:lnTo>
                    <a:pt x="0" y="33997"/>
                  </a:lnTo>
                  <a:cubicBezTo>
                    <a:pt x="0" y="15221"/>
                    <a:pt x="15221" y="0"/>
                    <a:pt x="33997" y="0"/>
                  </a:cubicBezTo>
                  <a:close/>
                </a:path>
              </a:pathLst>
            </a:custGeom>
            <a:solidFill>
              <a:srgbClr val="F7EDE3"/>
            </a:solidFill>
          </p:spPr>
        </p:sp>
        <p:sp>
          <p:nvSpPr>
            <p:cNvPr id="8" name="TextBox 8"/>
            <p:cNvSpPr txBox="1"/>
            <p:nvPr/>
          </p:nvSpPr>
          <p:spPr>
            <a:xfrm>
              <a:off x="0" y="-38100"/>
              <a:ext cx="2698957" cy="30412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45318" y="262337"/>
            <a:ext cx="8151555" cy="4585249"/>
          </a:xfrm>
          <a:custGeom>
            <a:avLst/>
            <a:gdLst/>
            <a:ahLst/>
            <a:cxnLst/>
            <a:rect l="l" t="t" r="r" b="b"/>
            <a:pathLst>
              <a:path w="8151555" h="4585249">
                <a:moveTo>
                  <a:pt x="0" y="0"/>
                </a:moveTo>
                <a:lnTo>
                  <a:pt x="8151554" y="0"/>
                </a:lnTo>
                <a:lnTo>
                  <a:pt x="8151554" y="4585250"/>
                </a:lnTo>
                <a:lnTo>
                  <a:pt x="0" y="4585250"/>
                </a:lnTo>
                <a:lnTo>
                  <a:pt x="0" y="0"/>
                </a:lnTo>
                <a:close/>
              </a:path>
            </a:pathLst>
          </a:custGeom>
          <a:blipFill>
            <a:blip r:embed="rId4"/>
            <a:stretch>
              <a:fillRect/>
            </a:stretch>
          </a:blipFill>
        </p:spPr>
      </p:sp>
      <p:sp>
        <p:nvSpPr>
          <p:cNvPr id="10" name="Freeform 10"/>
          <p:cNvSpPr/>
          <p:nvPr/>
        </p:nvSpPr>
        <p:spPr>
          <a:xfrm>
            <a:off x="1245318" y="5143500"/>
            <a:ext cx="8151555" cy="4585249"/>
          </a:xfrm>
          <a:custGeom>
            <a:avLst/>
            <a:gdLst/>
            <a:ahLst/>
            <a:cxnLst/>
            <a:rect l="l" t="t" r="r" b="b"/>
            <a:pathLst>
              <a:path w="8151555" h="4585249">
                <a:moveTo>
                  <a:pt x="0" y="0"/>
                </a:moveTo>
                <a:lnTo>
                  <a:pt x="8151554" y="0"/>
                </a:lnTo>
                <a:lnTo>
                  <a:pt x="8151554" y="4585249"/>
                </a:lnTo>
                <a:lnTo>
                  <a:pt x="0" y="4585249"/>
                </a:lnTo>
                <a:lnTo>
                  <a:pt x="0" y="0"/>
                </a:lnTo>
                <a:close/>
              </a:path>
            </a:pathLst>
          </a:custGeom>
          <a:blipFill>
            <a:blip r:embed="rId5"/>
            <a:stretch>
              <a:fillRect/>
            </a:stretch>
          </a:blipFill>
        </p:spPr>
      </p:sp>
      <p:sp>
        <p:nvSpPr>
          <p:cNvPr id="11" name="Freeform 11"/>
          <p:cNvSpPr/>
          <p:nvPr/>
        </p:nvSpPr>
        <p:spPr>
          <a:xfrm>
            <a:off x="10292859" y="4553078"/>
            <a:ext cx="7466496" cy="4199904"/>
          </a:xfrm>
          <a:custGeom>
            <a:avLst/>
            <a:gdLst/>
            <a:ahLst/>
            <a:cxnLst/>
            <a:rect l="l" t="t" r="r" b="b"/>
            <a:pathLst>
              <a:path w="7466496" h="4199904">
                <a:moveTo>
                  <a:pt x="0" y="0"/>
                </a:moveTo>
                <a:lnTo>
                  <a:pt x="7466497" y="0"/>
                </a:lnTo>
                <a:lnTo>
                  <a:pt x="7466497" y="4199904"/>
                </a:lnTo>
                <a:lnTo>
                  <a:pt x="0" y="4199904"/>
                </a:lnTo>
                <a:lnTo>
                  <a:pt x="0" y="0"/>
                </a:lnTo>
                <a:close/>
              </a:path>
            </a:pathLst>
          </a:custGeom>
          <a:blipFill>
            <a:blip r:embed="rId6"/>
            <a:stretch>
              <a:fillRect/>
            </a:stretch>
          </a:blipFill>
        </p:spPr>
      </p:sp>
      <p:sp>
        <p:nvSpPr>
          <p:cNvPr id="12" name="TextBox 12"/>
          <p:cNvSpPr txBox="1"/>
          <p:nvPr/>
        </p:nvSpPr>
        <p:spPr>
          <a:xfrm>
            <a:off x="11985021" y="319148"/>
            <a:ext cx="5774334" cy="1638179"/>
          </a:xfrm>
          <a:prstGeom prst="rect">
            <a:avLst/>
          </a:prstGeom>
        </p:spPr>
        <p:txBody>
          <a:bodyPr lIns="0" tIns="0" rIns="0" bIns="0" rtlCol="0" anchor="t">
            <a:spAutoFit/>
          </a:bodyPr>
          <a:lstStyle/>
          <a:p>
            <a:pPr algn="ctr">
              <a:lnSpc>
                <a:spcPts val="6134"/>
              </a:lnSpc>
            </a:pPr>
            <a:r>
              <a:rPr lang="en-US" sz="7132">
                <a:solidFill>
                  <a:srgbClr val="5B544C"/>
                </a:solidFill>
                <a:latin typeface="Adirek Sans Heavy"/>
              </a:rPr>
              <a:t>DATA VISUALIZATION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5850766" y="7038339"/>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11985021" y="-8658249"/>
            <a:ext cx="10247601" cy="11402710"/>
            <a:chOff x="0" y="0"/>
            <a:chExt cx="2698957" cy="3003183"/>
          </a:xfrm>
        </p:grpSpPr>
        <p:sp>
          <p:nvSpPr>
            <p:cNvPr id="7" name="Freeform 7"/>
            <p:cNvSpPr/>
            <p:nvPr/>
          </p:nvSpPr>
          <p:spPr>
            <a:xfrm>
              <a:off x="0" y="0"/>
              <a:ext cx="2698957" cy="3003183"/>
            </a:xfrm>
            <a:custGeom>
              <a:avLst/>
              <a:gdLst/>
              <a:ahLst/>
              <a:cxnLst/>
              <a:rect l="l" t="t" r="r" b="b"/>
              <a:pathLst>
                <a:path w="2698957" h="3003183">
                  <a:moveTo>
                    <a:pt x="33997" y="0"/>
                  </a:moveTo>
                  <a:lnTo>
                    <a:pt x="2664960" y="0"/>
                  </a:lnTo>
                  <a:cubicBezTo>
                    <a:pt x="2683736" y="0"/>
                    <a:pt x="2698957" y="15221"/>
                    <a:pt x="2698957" y="33997"/>
                  </a:cubicBezTo>
                  <a:lnTo>
                    <a:pt x="2698957" y="2969186"/>
                  </a:lnTo>
                  <a:cubicBezTo>
                    <a:pt x="2698957" y="2987962"/>
                    <a:pt x="2683736" y="3003183"/>
                    <a:pt x="2664960" y="3003183"/>
                  </a:cubicBezTo>
                  <a:lnTo>
                    <a:pt x="33997" y="3003183"/>
                  </a:lnTo>
                  <a:cubicBezTo>
                    <a:pt x="15221" y="3003183"/>
                    <a:pt x="0" y="2987962"/>
                    <a:pt x="0" y="2969186"/>
                  </a:cubicBezTo>
                  <a:lnTo>
                    <a:pt x="0" y="33997"/>
                  </a:lnTo>
                  <a:cubicBezTo>
                    <a:pt x="0" y="15221"/>
                    <a:pt x="15221" y="0"/>
                    <a:pt x="33997" y="0"/>
                  </a:cubicBezTo>
                  <a:close/>
                </a:path>
              </a:pathLst>
            </a:custGeom>
            <a:solidFill>
              <a:srgbClr val="F7EDE3"/>
            </a:solidFill>
          </p:spPr>
        </p:sp>
        <p:sp>
          <p:nvSpPr>
            <p:cNvPr id="8" name="TextBox 8"/>
            <p:cNvSpPr txBox="1"/>
            <p:nvPr/>
          </p:nvSpPr>
          <p:spPr>
            <a:xfrm>
              <a:off x="0" y="-38100"/>
              <a:ext cx="2698957" cy="30412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430766" y="3037081"/>
            <a:ext cx="11426468" cy="6427388"/>
          </a:xfrm>
          <a:custGeom>
            <a:avLst/>
            <a:gdLst/>
            <a:ahLst/>
            <a:cxnLst/>
            <a:rect l="l" t="t" r="r" b="b"/>
            <a:pathLst>
              <a:path w="11426468" h="6427388">
                <a:moveTo>
                  <a:pt x="0" y="0"/>
                </a:moveTo>
                <a:lnTo>
                  <a:pt x="11426468" y="0"/>
                </a:lnTo>
                <a:lnTo>
                  <a:pt x="11426468" y="6427388"/>
                </a:lnTo>
                <a:lnTo>
                  <a:pt x="0" y="6427388"/>
                </a:lnTo>
                <a:lnTo>
                  <a:pt x="0" y="0"/>
                </a:lnTo>
                <a:close/>
              </a:path>
            </a:pathLst>
          </a:custGeom>
          <a:blipFill>
            <a:blip r:embed="rId4"/>
            <a:stretch>
              <a:fillRect/>
            </a:stretch>
          </a:blipFill>
        </p:spPr>
      </p:sp>
      <p:sp>
        <p:nvSpPr>
          <p:cNvPr id="10" name="TextBox 10"/>
          <p:cNvSpPr txBox="1"/>
          <p:nvPr/>
        </p:nvSpPr>
        <p:spPr>
          <a:xfrm>
            <a:off x="11985021" y="319148"/>
            <a:ext cx="5774334" cy="1638179"/>
          </a:xfrm>
          <a:prstGeom prst="rect">
            <a:avLst/>
          </a:prstGeom>
        </p:spPr>
        <p:txBody>
          <a:bodyPr lIns="0" tIns="0" rIns="0" bIns="0" rtlCol="0" anchor="t">
            <a:spAutoFit/>
          </a:bodyPr>
          <a:lstStyle/>
          <a:p>
            <a:pPr algn="ctr">
              <a:lnSpc>
                <a:spcPts val="6134"/>
              </a:lnSpc>
            </a:pPr>
            <a:r>
              <a:rPr lang="en-US" sz="7132">
                <a:solidFill>
                  <a:srgbClr val="5B544C"/>
                </a:solidFill>
                <a:latin typeface="Adirek Sans Heavy"/>
              </a:rPr>
              <a:t>DATA VISUALIZATION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5850766" y="7038339"/>
            <a:ext cx="3817179" cy="3984202"/>
            <a:chOff x="0" y="0"/>
            <a:chExt cx="5089572" cy="5312270"/>
          </a:xfrm>
        </p:grpSpPr>
        <p:sp>
          <p:nvSpPr>
            <p:cNvPr id="4" name="Freeform 4"/>
            <p:cNvSpPr/>
            <p:nvPr/>
          </p:nvSpPr>
          <p:spPr>
            <a:xfrm rot="-5751394">
              <a:off x="1581153" y="2876156"/>
              <a:ext cx="1927266" cy="2681414"/>
            </a:xfrm>
            <a:custGeom>
              <a:avLst/>
              <a:gdLst/>
              <a:ahLst/>
              <a:cxnLst/>
              <a:rect l="l" t="t" r="r" b="b"/>
              <a:pathLst>
                <a:path w="1927266" h="2681414">
                  <a:moveTo>
                    <a:pt x="0" y="0"/>
                  </a:moveTo>
                  <a:lnTo>
                    <a:pt x="1927266" y="0"/>
                  </a:lnTo>
                  <a:lnTo>
                    <a:pt x="1927266" y="2681413"/>
                  </a:lnTo>
                  <a:lnTo>
                    <a:pt x="0" y="2681413"/>
                  </a:lnTo>
                  <a:lnTo>
                    <a:pt x="0" y="0"/>
                  </a:lnTo>
                  <a:close/>
                </a:path>
              </a:pathLst>
            </a:custGeom>
            <a:blipFill>
              <a:blip r:embed="rId3"/>
              <a:stretch>
                <a:fillRect/>
              </a:stretch>
            </a:blipFill>
          </p:spPr>
        </p:sp>
        <p:sp>
          <p:nvSpPr>
            <p:cNvPr id="5" name="Freeform 5"/>
            <p:cNvSpPr/>
            <p:nvPr/>
          </p:nvSpPr>
          <p:spPr>
            <a:xfrm rot="-3287833">
              <a:off x="1059500" y="338438"/>
              <a:ext cx="2970572" cy="4132970"/>
            </a:xfrm>
            <a:custGeom>
              <a:avLst/>
              <a:gdLst/>
              <a:ahLst/>
              <a:cxnLst/>
              <a:rect l="l" t="t" r="r" b="b"/>
              <a:pathLst>
                <a:path w="2970572" h="4132970">
                  <a:moveTo>
                    <a:pt x="0" y="0"/>
                  </a:moveTo>
                  <a:lnTo>
                    <a:pt x="2970572" y="0"/>
                  </a:lnTo>
                  <a:lnTo>
                    <a:pt x="2970572" y="4132970"/>
                  </a:lnTo>
                  <a:lnTo>
                    <a:pt x="0" y="4132970"/>
                  </a:lnTo>
                  <a:lnTo>
                    <a:pt x="0" y="0"/>
                  </a:lnTo>
                  <a:close/>
                </a:path>
              </a:pathLst>
            </a:custGeom>
            <a:blipFill>
              <a:blip r:embed="rId3"/>
              <a:stretch>
                <a:fillRect/>
              </a:stretch>
            </a:blipFill>
          </p:spPr>
        </p:sp>
      </p:grpSp>
      <p:grpSp>
        <p:nvGrpSpPr>
          <p:cNvPr id="6" name="Group 6"/>
          <p:cNvGrpSpPr/>
          <p:nvPr/>
        </p:nvGrpSpPr>
        <p:grpSpPr>
          <a:xfrm>
            <a:off x="11985021" y="-8658249"/>
            <a:ext cx="10247601" cy="11402710"/>
            <a:chOff x="0" y="0"/>
            <a:chExt cx="2698957" cy="3003183"/>
          </a:xfrm>
        </p:grpSpPr>
        <p:sp>
          <p:nvSpPr>
            <p:cNvPr id="7" name="Freeform 7"/>
            <p:cNvSpPr/>
            <p:nvPr/>
          </p:nvSpPr>
          <p:spPr>
            <a:xfrm>
              <a:off x="0" y="0"/>
              <a:ext cx="2698957" cy="3003183"/>
            </a:xfrm>
            <a:custGeom>
              <a:avLst/>
              <a:gdLst/>
              <a:ahLst/>
              <a:cxnLst/>
              <a:rect l="l" t="t" r="r" b="b"/>
              <a:pathLst>
                <a:path w="2698957" h="3003183">
                  <a:moveTo>
                    <a:pt x="33997" y="0"/>
                  </a:moveTo>
                  <a:lnTo>
                    <a:pt x="2664960" y="0"/>
                  </a:lnTo>
                  <a:cubicBezTo>
                    <a:pt x="2683736" y="0"/>
                    <a:pt x="2698957" y="15221"/>
                    <a:pt x="2698957" y="33997"/>
                  </a:cubicBezTo>
                  <a:lnTo>
                    <a:pt x="2698957" y="2969186"/>
                  </a:lnTo>
                  <a:cubicBezTo>
                    <a:pt x="2698957" y="2987962"/>
                    <a:pt x="2683736" y="3003183"/>
                    <a:pt x="2664960" y="3003183"/>
                  </a:cubicBezTo>
                  <a:lnTo>
                    <a:pt x="33997" y="3003183"/>
                  </a:lnTo>
                  <a:cubicBezTo>
                    <a:pt x="15221" y="3003183"/>
                    <a:pt x="0" y="2987962"/>
                    <a:pt x="0" y="2969186"/>
                  </a:cubicBezTo>
                  <a:lnTo>
                    <a:pt x="0" y="33997"/>
                  </a:lnTo>
                  <a:cubicBezTo>
                    <a:pt x="0" y="15221"/>
                    <a:pt x="15221" y="0"/>
                    <a:pt x="33997" y="0"/>
                  </a:cubicBezTo>
                  <a:close/>
                </a:path>
              </a:pathLst>
            </a:custGeom>
            <a:solidFill>
              <a:srgbClr val="F7EDE3"/>
            </a:solidFill>
          </p:spPr>
        </p:sp>
        <p:sp>
          <p:nvSpPr>
            <p:cNvPr id="8" name="TextBox 8"/>
            <p:cNvSpPr txBox="1"/>
            <p:nvPr/>
          </p:nvSpPr>
          <p:spPr>
            <a:xfrm>
              <a:off x="0" y="-38100"/>
              <a:ext cx="2698957" cy="30412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9304473" y="4989713"/>
            <a:ext cx="8454883" cy="4755871"/>
          </a:xfrm>
          <a:custGeom>
            <a:avLst/>
            <a:gdLst/>
            <a:ahLst/>
            <a:cxnLst/>
            <a:rect l="l" t="t" r="r" b="b"/>
            <a:pathLst>
              <a:path w="8454883" h="4755871">
                <a:moveTo>
                  <a:pt x="0" y="0"/>
                </a:moveTo>
                <a:lnTo>
                  <a:pt x="8454883" y="0"/>
                </a:lnTo>
                <a:lnTo>
                  <a:pt x="8454883" y="4755872"/>
                </a:lnTo>
                <a:lnTo>
                  <a:pt x="0" y="4755872"/>
                </a:lnTo>
                <a:lnTo>
                  <a:pt x="0" y="0"/>
                </a:lnTo>
                <a:close/>
              </a:path>
            </a:pathLst>
          </a:custGeom>
          <a:blipFill>
            <a:blip r:embed="rId4"/>
            <a:stretch>
              <a:fillRect/>
            </a:stretch>
          </a:blipFill>
        </p:spPr>
      </p:sp>
      <p:sp>
        <p:nvSpPr>
          <p:cNvPr id="10" name="Freeform 10"/>
          <p:cNvSpPr/>
          <p:nvPr/>
        </p:nvSpPr>
        <p:spPr>
          <a:xfrm>
            <a:off x="818178" y="260610"/>
            <a:ext cx="8486295" cy="4773541"/>
          </a:xfrm>
          <a:custGeom>
            <a:avLst/>
            <a:gdLst/>
            <a:ahLst/>
            <a:cxnLst/>
            <a:rect l="l" t="t" r="r" b="b"/>
            <a:pathLst>
              <a:path w="8486295" h="4773541">
                <a:moveTo>
                  <a:pt x="0" y="0"/>
                </a:moveTo>
                <a:lnTo>
                  <a:pt x="8486295" y="0"/>
                </a:lnTo>
                <a:lnTo>
                  <a:pt x="8486295" y="4773541"/>
                </a:lnTo>
                <a:lnTo>
                  <a:pt x="0" y="4773541"/>
                </a:lnTo>
                <a:lnTo>
                  <a:pt x="0" y="0"/>
                </a:lnTo>
                <a:close/>
              </a:path>
            </a:pathLst>
          </a:custGeom>
          <a:blipFill>
            <a:blip r:embed="rId5"/>
            <a:stretch>
              <a:fillRect/>
            </a:stretch>
          </a:blipFill>
        </p:spPr>
      </p:sp>
      <p:sp>
        <p:nvSpPr>
          <p:cNvPr id="11" name="TextBox 11"/>
          <p:cNvSpPr txBox="1"/>
          <p:nvPr/>
        </p:nvSpPr>
        <p:spPr>
          <a:xfrm>
            <a:off x="12270023" y="814633"/>
            <a:ext cx="5774334" cy="1638179"/>
          </a:xfrm>
          <a:prstGeom prst="rect">
            <a:avLst/>
          </a:prstGeom>
        </p:spPr>
        <p:txBody>
          <a:bodyPr lIns="0" tIns="0" rIns="0" bIns="0" rtlCol="0" anchor="t">
            <a:spAutoFit/>
          </a:bodyPr>
          <a:lstStyle/>
          <a:p>
            <a:pPr algn="ctr">
              <a:lnSpc>
                <a:spcPts val="6134"/>
              </a:lnSpc>
            </a:pPr>
            <a:r>
              <a:rPr lang="en-US" sz="7132">
                <a:solidFill>
                  <a:srgbClr val="5B544C"/>
                </a:solidFill>
                <a:latin typeface="Adirek Sans Heavy"/>
              </a:rPr>
              <a:t>STRATIFIED</a:t>
            </a:r>
          </a:p>
          <a:p>
            <a:pPr algn="ctr">
              <a:lnSpc>
                <a:spcPts val="6134"/>
              </a:lnSpc>
            </a:pPr>
            <a:r>
              <a:rPr lang="en-US" sz="7132">
                <a:solidFill>
                  <a:srgbClr val="5B544C"/>
                </a:solidFill>
                <a:latin typeface="Adirek Sans Heavy"/>
              </a:rPr>
              <a:t>SAMPLING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0497258" y="-8748183"/>
            <a:ext cx="31607563" cy="11402710"/>
            <a:chOff x="0" y="0"/>
            <a:chExt cx="8324626" cy="3003183"/>
          </a:xfrm>
        </p:grpSpPr>
        <p:sp>
          <p:nvSpPr>
            <p:cNvPr id="4" name="Freeform 4"/>
            <p:cNvSpPr/>
            <p:nvPr/>
          </p:nvSpPr>
          <p:spPr>
            <a:xfrm>
              <a:off x="0" y="0"/>
              <a:ext cx="8324625" cy="3003183"/>
            </a:xfrm>
            <a:custGeom>
              <a:avLst/>
              <a:gdLst/>
              <a:ahLst/>
              <a:cxnLst/>
              <a:rect l="l" t="t" r="r" b="b"/>
              <a:pathLst>
                <a:path w="8324625" h="3003183">
                  <a:moveTo>
                    <a:pt x="11022" y="0"/>
                  </a:moveTo>
                  <a:lnTo>
                    <a:pt x="8313603" y="0"/>
                  </a:lnTo>
                  <a:cubicBezTo>
                    <a:pt x="8319691" y="0"/>
                    <a:pt x="8324625" y="4935"/>
                    <a:pt x="8324625" y="11022"/>
                  </a:cubicBezTo>
                  <a:lnTo>
                    <a:pt x="8324625" y="2992161"/>
                  </a:lnTo>
                  <a:cubicBezTo>
                    <a:pt x="8324625" y="2998248"/>
                    <a:pt x="8319691" y="3003183"/>
                    <a:pt x="8313603" y="3003183"/>
                  </a:cubicBezTo>
                  <a:lnTo>
                    <a:pt x="11022" y="3003183"/>
                  </a:lnTo>
                  <a:cubicBezTo>
                    <a:pt x="4935" y="3003183"/>
                    <a:pt x="0" y="2998248"/>
                    <a:pt x="0" y="2992161"/>
                  </a:cubicBezTo>
                  <a:lnTo>
                    <a:pt x="0" y="11022"/>
                  </a:lnTo>
                  <a:cubicBezTo>
                    <a:pt x="0" y="4935"/>
                    <a:pt x="4935" y="0"/>
                    <a:pt x="11022" y="0"/>
                  </a:cubicBezTo>
                  <a:close/>
                </a:path>
              </a:pathLst>
            </a:custGeom>
            <a:solidFill>
              <a:srgbClr val="D4C3B2"/>
            </a:solidFill>
          </p:spPr>
        </p:sp>
        <p:sp>
          <p:nvSpPr>
            <p:cNvPr id="5" name="TextBox 5"/>
            <p:cNvSpPr txBox="1"/>
            <p:nvPr/>
          </p:nvSpPr>
          <p:spPr>
            <a:xfrm>
              <a:off x="0" y="-38100"/>
              <a:ext cx="8324626"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078245" y="647112"/>
            <a:ext cx="6534451" cy="2272846"/>
          </a:xfrm>
          <a:prstGeom prst="rect">
            <a:avLst/>
          </a:prstGeom>
        </p:spPr>
        <p:txBody>
          <a:bodyPr lIns="0" tIns="0" rIns="0" bIns="0" rtlCol="0" anchor="t">
            <a:spAutoFit/>
          </a:bodyPr>
          <a:lstStyle/>
          <a:p>
            <a:pPr algn="ctr">
              <a:lnSpc>
                <a:spcPts val="8705"/>
              </a:lnSpc>
            </a:pPr>
            <a:r>
              <a:rPr lang="en-US" sz="6217">
                <a:solidFill>
                  <a:srgbClr val="5B544C"/>
                </a:solidFill>
                <a:latin typeface="Adirek Sans Heavy"/>
              </a:rPr>
              <a:t>LINEAR REGRESSION </a:t>
            </a:r>
          </a:p>
          <a:p>
            <a:pPr algn="ctr">
              <a:lnSpc>
                <a:spcPts val="9545"/>
              </a:lnSpc>
            </a:pPr>
            <a:endParaRPr lang="en-US" sz="6217">
              <a:solidFill>
                <a:srgbClr val="5B544C"/>
              </a:solidFill>
              <a:latin typeface="Adirek Sans Heavy"/>
            </a:endParaRPr>
          </a:p>
        </p:txBody>
      </p:sp>
      <p:sp>
        <p:nvSpPr>
          <p:cNvPr id="7" name="Freeform 7"/>
          <p:cNvSpPr/>
          <p:nvPr/>
        </p:nvSpPr>
        <p:spPr>
          <a:xfrm>
            <a:off x="2763041" y="3394262"/>
            <a:ext cx="5917837" cy="5864038"/>
          </a:xfrm>
          <a:custGeom>
            <a:avLst/>
            <a:gdLst/>
            <a:ahLst/>
            <a:cxnLst/>
            <a:rect l="l" t="t" r="r" b="b"/>
            <a:pathLst>
              <a:path w="5917837" h="5864038">
                <a:moveTo>
                  <a:pt x="0" y="0"/>
                </a:moveTo>
                <a:lnTo>
                  <a:pt x="5917837" y="0"/>
                </a:lnTo>
                <a:lnTo>
                  <a:pt x="5917837" y="5864038"/>
                </a:lnTo>
                <a:lnTo>
                  <a:pt x="0" y="5864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6738602">
            <a:off x="16096405" y="-486980"/>
            <a:ext cx="2704790" cy="2823140"/>
            <a:chOff x="0" y="0"/>
            <a:chExt cx="3606387" cy="3764187"/>
          </a:xfrm>
        </p:grpSpPr>
        <p:sp>
          <p:nvSpPr>
            <p:cNvPr id="9" name="Freeform 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0" name="Freeform 1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grpSp>
        <p:nvGrpSpPr>
          <p:cNvPr id="11" name="Group 11"/>
          <p:cNvGrpSpPr/>
          <p:nvPr/>
        </p:nvGrpSpPr>
        <p:grpSpPr>
          <a:xfrm rot="8588137">
            <a:off x="-518181" y="-640633"/>
            <a:ext cx="2704790" cy="2823140"/>
            <a:chOff x="0" y="0"/>
            <a:chExt cx="3606387" cy="3764187"/>
          </a:xfrm>
        </p:grpSpPr>
        <p:sp>
          <p:nvSpPr>
            <p:cNvPr id="12" name="Freeform 1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3" name="Freeform 1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sp>
        <p:nvSpPr>
          <p:cNvPr id="14" name="Freeform 14"/>
          <p:cNvSpPr/>
          <p:nvPr/>
        </p:nvSpPr>
        <p:spPr>
          <a:xfrm>
            <a:off x="9653777" y="3394262"/>
            <a:ext cx="5917837" cy="5864038"/>
          </a:xfrm>
          <a:custGeom>
            <a:avLst/>
            <a:gdLst/>
            <a:ahLst/>
            <a:cxnLst/>
            <a:rect l="l" t="t" r="r" b="b"/>
            <a:pathLst>
              <a:path w="5917837" h="5864038">
                <a:moveTo>
                  <a:pt x="0" y="0"/>
                </a:moveTo>
                <a:lnTo>
                  <a:pt x="5917837" y="0"/>
                </a:lnTo>
                <a:lnTo>
                  <a:pt x="5917837" y="5864038"/>
                </a:lnTo>
                <a:lnTo>
                  <a:pt x="0" y="5864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279815" flipH="1">
            <a:off x="-379670" y="8427698"/>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sp>
        <p:nvSpPr>
          <p:cNvPr id="16" name="Freeform 16"/>
          <p:cNvSpPr/>
          <p:nvPr/>
        </p:nvSpPr>
        <p:spPr>
          <a:xfrm rot="-2700000" flipH="1">
            <a:off x="17459710" y="7859199"/>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3185897" y="4858714"/>
            <a:ext cx="2722410" cy="4120511"/>
            <a:chOff x="0" y="0"/>
            <a:chExt cx="717013" cy="1085237"/>
          </a:xfrm>
        </p:grpSpPr>
        <p:sp>
          <p:nvSpPr>
            <p:cNvPr id="18" name="Freeform 18"/>
            <p:cNvSpPr/>
            <p:nvPr/>
          </p:nvSpPr>
          <p:spPr>
            <a:xfrm>
              <a:off x="0" y="0"/>
              <a:ext cx="717013" cy="1085237"/>
            </a:xfrm>
            <a:custGeom>
              <a:avLst/>
              <a:gdLst/>
              <a:ahLst/>
              <a:cxnLst/>
              <a:rect l="l" t="t" r="r" b="b"/>
              <a:pathLst>
                <a:path w="717013" h="1085237">
                  <a:moveTo>
                    <a:pt x="127970" y="0"/>
                  </a:moveTo>
                  <a:lnTo>
                    <a:pt x="589043" y="0"/>
                  </a:lnTo>
                  <a:cubicBezTo>
                    <a:pt x="659719" y="0"/>
                    <a:pt x="717013" y="57294"/>
                    <a:pt x="717013" y="127970"/>
                  </a:cubicBezTo>
                  <a:lnTo>
                    <a:pt x="717013" y="957268"/>
                  </a:lnTo>
                  <a:cubicBezTo>
                    <a:pt x="717013" y="1027943"/>
                    <a:pt x="659719" y="1085237"/>
                    <a:pt x="589043" y="1085237"/>
                  </a:cubicBezTo>
                  <a:lnTo>
                    <a:pt x="127970" y="1085237"/>
                  </a:lnTo>
                  <a:cubicBezTo>
                    <a:pt x="57294" y="1085237"/>
                    <a:pt x="0" y="1027943"/>
                    <a:pt x="0" y="957268"/>
                  </a:cubicBezTo>
                  <a:lnTo>
                    <a:pt x="0" y="127970"/>
                  </a:lnTo>
                  <a:cubicBezTo>
                    <a:pt x="0" y="57294"/>
                    <a:pt x="57294" y="0"/>
                    <a:pt x="127970" y="0"/>
                  </a:cubicBezTo>
                  <a:close/>
                </a:path>
              </a:pathLst>
            </a:custGeom>
            <a:solidFill>
              <a:srgbClr val="FFFFFF"/>
            </a:solidFill>
          </p:spPr>
        </p:sp>
        <p:sp>
          <p:nvSpPr>
            <p:cNvPr id="19" name="TextBox 19"/>
            <p:cNvSpPr txBox="1"/>
            <p:nvPr/>
          </p:nvSpPr>
          <p:spPr>
            <a:xfrm>
              <a:off x="0" y="-38100"/>
              <a:ext cx="717013" cy="1123337"/>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376853" y="4858714"/>
            <a:ext cx="2722410" cy="4120511"/>
            <a:chOff x="0" y="0"/>
            <a:chExt cx="717013" cy="1085237"/>
          </a:xfrm>
        </p:grpSpPr>
        <p:sp>
          <p:nvSpPr>
            <p:cNvPr id="21" name="Freeform 21"/>
            <p:cNvSpPr/>
            <p:nvPr/>
          </p:nvSpPr>
          <p:spPr>
            <a:xfrm>
              <a:off x="0" y="0"/>
              <a:ext cx="717013" cy="1085237"/>
            </a:xfrm>
            <a:custGeom>
              <a:avLst/>
              <a:gdLst/>
              <a:ahLst/>
              <a:cxnLst/>
              <a:rect l="l" t="t" r="r" b="b"/>
              <a:pathLst>
                <a:path w="717013" h="1085237">
                  <a:moveTo>
                    <a:pt x="127970" y="0"/>
                  </a:moveTo>
                  <a:lnTo>
                    <a:pt x="589043" y="0"/>
                  </a:lnTo>
                  <a:cubicBezTo>
                    <a:pt x="659719" y="0"/>
                    <a:pt x="717013" y="57294"/>
                    <a:pt x="717013" y="127970"/>
                  </a:cubicBezTo>
                  <a:lnTo>
                    <a:pt x="717013" y="957268"/>
                  </a:lnTo>
                  <a:cubicBezTo>
                    <a:pt x="717013" y="1027943"/>
                    <a:pt x="659719" y="1085237"/>
                    <a:pt x="589043" y="1085237"/>
                  </a:cubicBezTo>
                  <a:lnTo>
                    <a:pt x="127970" y="1085237"/>
                  </a:lnTo>
                  <a:cubicBezTo>
                    <a:pt x="57294" y="1085237"/>
                    <a:pt x="0" y="1027943"/>
                    <a:pt x="0" y="957268"/>
                  </a:cubicBezTo>
                  <a:lnTo>
                    <a:pt x="0" y="127970"/>
                  </a:lnTo>
                  <a:cubicBezTo>
                    <a:pt x="0" y="57294"/>
                    <a:pt x="57294" y="0"/>
                    <a:pt x="127970" y="0"/>
                  </a:cubicBezTo>
                  <a:close/>
                </a:path>
              </a:pathLst>
            </a:custGeom>
            <a:solidFill>
              <a:srgbClr val="FFFFFF"/>
            </a:solidFill>
          </p:spPr>
        </p:sp>
        <p:sp>
          <p:nvSpPr>
            <p:cNvPr id="22" name="TextBox 22"/>
            <p:cNvSpPr txBox="1"/>
            <p:nvPr/>
          </p:nvSpPr>
          <p:spPr>
            <a:xfrm>
              <a:off x="0" y="-38100"/>
              <a:ext cx="717013" cy="1123337"/>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3423864" y="4536765"/>
            <a:ext cx="4968885" cy="4442459"/>
          </a:xfrm>
          <a:prstGeom prst="rect">
            <a:avLst/>
          </a:prstGeom>
        </p:spPr>
        <p:txBody>
          <a:bodyPr lIns="0" tIns="0" rIns="0" bIns="0" rtlCol="0" anchor="t">
            <a:spAutoFit/>
          </a:bodyPr>
          <a:lstStyle/>
          <a:p>
            <a:pPr algn="ctr">
              <a:lnSpc>
                <a:spcPts val="2940"/>
              </a:lnSpc>
            </a:pPr>
            <a:endParaRPr/>
          </a:p>
          <a:p>
            <a:pPr algn="ctr">
              <a:lnSpc>
                <a:spcPts val="2940"/>
              </a:lnSpc>
            </a:pPr>
            <a:r>
              <a:rPr lang="en-US" sz="2100">
                <a:solidFill>
                  <a:srgbClr val="5B544C"/>
                </a:solidFill>
                <a:latin typeface="Canva Sans"/>
              </a:rPr>
              <a:t> Linear Regression Algorithm is used to identify linear Relationship between independent variables and dependent variables. Value which is to be predicted is known as dependent variable and value which is used to predict the outcome is known as Independent Variable. Value of one Variable can be predicted depending upon value of another variable. </a:t>
            </a:r>
          </a:p>
          <a:p>
            <a:pPr algn="ctr">
              <a:lnSpc>
                <a:spcPts val="2940"/>
              </a:lnSpc>
            </a:pPr>
            <a:endParaRPr lang="en-US" sz="2100">
              <a:solidFill>
                <a:srgbClr val="5B544C"/>
              </a:solidFill>
              <a:latin typeface="Canva Sans"/>
            </a:endParaRPr>
          </a:p>
        </p:txBody>
      </p:sp>
      <p:sp>
        <p:nvSpPr>
          <p:cNvPr id="24" name="TextBox 24"/>
          <p:cNvSpPr txBox="1"/>
          <p:nvPr/>
        </p:nvSpPr>
        <p:spPr>
          <a:xfrm>
            <a:off x="2763041" y="3931108"/>
            <a:ext cx="5917837"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Algorithm Technique</a:t>
            </a:r>
          </a:p>
        </p:txBody>
      </p:sp>
      <p:sp>
        <p:nvSpPr>
          <p:cNvPr id="25" name="TextBox 25"/>
          <p:cNvSpPr txBox="1"/>
          <p:nvPr/>
        </p:nvSpPr>
        <p:spPr>
          <a:xfrm>
            <a:off x="10200139" y="4820614"/>
            <a:ext cx="4825114" cy="3699510"/>
          </a:xfrm>
          <a:prstGeom prst="rect">
            <a:avLst/>
          </a:prstGeom>
        </p:spPr>
        <p:txBody>
          <a:bodyPr lIns="0" tIns="0" rIns="0" bIns="0" rtlCol="0" anchor="t">
            <a:spAutoFit/>
          </a:bodyPr>
          <a:lstStyle/>
          <a:p>
            <a:pPr algn="ctr">
              <a:lnSpc>
                <a:spcPts val="2939"/>
              </a:lnSpc>
              <a:spcBef>
                <a:spcPct val="0"/>
              </a:spcBef>
            </a:pPr>
            <a:r>
              <a:rPr lang="en-US" sz="2099">
                <a:solidFill>
                  <a:srgbClr val="5B544C"/>
                </a:solidFill>
                <a:latin typeface="Canva Sans"/>
              </a:rPr>
              <a:t>Here according to my project dependant variable is yield and pesticides, rainfall, temperature etc are known to be independent variable. Based on this factors of independent variable crop yield is predicted for instance if high temperature and balanced amount of pesticides are observed then it can result in increment in crop yields.</a:t>
            </a:r>
          </a:p>
        </p:txBody>
      </p:sp>
      <p:sp>
        <p:nvSpPr>
          <p:cNvPr id="26" name="TextBox 26"/>
          <p:cNvSpPr txBox="1"/>
          <p:nvPr/>
        </p:nvSpPr>
        <p:spPr>
          <a:xfrm>
            <a:off x="9867544" y="3931108"/>
            <a:ext cx="5490302"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Case Study Application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rot="6343505">
            <a:off x="1724442" y="8264401"/>
            <a:ext cx="2704790" cy="2823140"/>
            <a:chOff x="0" y="0"/>
            <a:chExt cx="3606387" cy="3764187"/>
          </a:xfrm>
        </p:grpSpPr>
        <p:sp>
          <p:nvSpPr>
            <p:cNvPr id="4" name="Freeform 4"/>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5" name="Freeform 5"/>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6" name="Group 6"/>
          <p:cNvGrpSpPr/>
          <p:nvPr/>
        </p:nvGrpSpPr>
        <p:grpSpPr>
          <a:xfrm rot="6362447">
            <a:off x="4474313" y="8230327"/>
            <a:ext cx="2704790" cy="2823140"/>
            <a:chOff x="0" y="0"/>
            <a:chExt cx="3606387" cy="3764187"/>
          </a:xfrm>
        </p:grpSpPr>
        <p:sp>
          <p:nvSpPr>
            <p:cNvPr id="7" name="Freeform 7"/>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8" name="Freeform 8"/>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9" name="Group 9"/>
          <p:cNvGrpSpPr/>
          <p:nvPr/>
        </p:nvGrpSpPr>
        <p:grpSpPr>
          <a:xfrm rot="6149572">
            <a:off x="7234293" y="8210805"/>
            <a:ext cx="2704790" cy="2823140"/>
            <a:chOff x="0" y="0"/>
            <a:chExt cx="3606387" cy="3764187"/>
          </a:xfrm>
        </p:grpSpPr>
        <p:sp>
          <p:nvSpPr>
            <p:cNvPr id="10" name="Freeform 10"/>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1" name="Freeform 11"/>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2" name="Group 12"/>
          <p:cNvGrpSpPr/>
          <p:nvPr/>
        </p:nvGrpSpPr>
        <p:grpSpPr>
          <a:xfrm rot="6637356">
            <a:off x="10030891" y="8264401"/>
            <a:ext cx="2704790" cy="2823140"/>
            <a:chOff x="0" y="0"/>
            <a:chExt cx="3606387" cy="3764187"/>
          </a:xfrm>
        </p:grpSpPr>
        <p:sp>
          <p:nvSpPr>
            <p:cNvPr id="13" name="Freeform 13"/>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4" name="Freeform 14"/>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5" name="Group 15"/>
          <p:cNvGrpSpPr/>
          <p:nvPr/>
        </p:nvGrpSpPr>
        <p:grpSpPr>
          <a:xfrm rot="6627076">
            <a:off x="12791297" y="8210805"/>
            <a:ext cx="2704790" cy="2823140"/>
            <a:chOff x="0" y="0"/>
            <a:chExt cx="3606387" cy="3764187"/>
          </a:xfrm>
        </p:grpSpPr>
        <p:sp>
          <p:nvSpPr>
            <p:cNvPr id="16" name="Freeform 16"/>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17" name="Freeform 17"/>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18" name="Group 18"/>
          <p:cNvGrpSpPr/>
          <p:nvPr/>
        </p:nvGrpSpPr>
        <p:grpSpPr>
          <a:xfrm rot="6431937">
            <a:off x="15604964" y="8210805"/>
            <a:ext cx="2704790" cy="2823140"/>
            <a:chOff x="0" y="0"/>
            <a:chExt cx="3606387" cy="3764187"/>
          </a:xfrm>
        </p:grpSpPr>
        <p:sp>
          <p:nvSpPr>
            <p:cNvPr id="19" name="Freeform 1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0" name="Freeform 2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grpSp>
        <p:nvGrpSpPr>
          <p:cNvPr id="21" name="Group 21"/>
          <p:cNvGrpSpPr/>
          <p:nvPr/>
        </p:nvGrpSpPr>
        <p:grpSpPr>
          <a:xfrm rot="6343505">
            <a:off x="-849480" y="8134780"/>
            <a:ext cx="2704790" cy="2823140"/>
            <a:chOff x="0" y="0"/>
            <a:chExt cx="3606387" cy="3764187"/>
          </a:xfrm>
        </p:grpSpPr>
        <p:sp>
          <p:nvSpPr>
            <p:cNvPr id="22" name="Freeform 2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3"/>
              <a:stretch>
                <a:fillRect/>
              </a:stretch>
            </a:blipFill>
          </p:spPr>
        </p:sp>
        <p:sp>
          <p:nvSpPr>
            <p:cNvPr id="23" name="Freeform 2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3"/>
              <a:stretch>
                <a:fillRect/>
              </a:stretch>
            </a:blipFill>
          </p:spPr>
        </p:sp>
      </p:grpSp>
      <p:sp>
        <p:nvSpPr>
          <p:cNvPr id="24" name="Freeform 24"/>
          <p:cNvSpPr/>
          <p:nvPr/>
        </p:nvSpPr>
        <p:spPr>
          <a:xfrm>
            <a:off x="1351569" y="2140154"/>
            <a:ext cx="6709870" cy="6343783"/>
          </a:xfrm>
          <a:custGeom>
            <a:avLst/>
            <a:gdLst/>
            <a:ahLst/>
            <a:cxnLst/>
            <a:rect l="l" t="t" r="r" b="b"/>
            <a:pathLst>
              <a:path w="6709870" h="6343783">
                <a:moveTo>
                  <a:pt x="0" y="0"/>
                </a:moveTo>
                <a:lnTo>
                  <a:pt x="6709870" y="0"/>
                </a:lnTo>
                <a:lnTo>
                  <a:pt x="6709870" y="6343783"/>
                </a:lnTo>
                <a:lnTo>
                  <a:pt x="0" y="6343783"/>
                </a:lnTo>
                <a:lnTo>
                  <a:pt x="0" y="0"/>
                </a:lnTo>
                <a:close/>
              </a:path>
            </a:pathLst>
          </a:custGeom>
          <a:blipFill>
            <a:blip r:embed="rId4"/>
            <a:stretch>
              <a:fillRect l="-9357" t="-29044" r="-117301" b="-5808"/>
            </a:stretch>
          </a:blipFill>
        </p:spPr>
      </p:sp>
      <p:sp>
        <p:nvSpPr>
          <p:cNvPr id="25" name="Freeform 25"/>
          <p:cNvSpPr/>
          <p:nvPr/>
        </p:nvSpPr>
        <p:spPr>
          <a:xfrm>
            <a:off x="10257384" y="2140154"/>
            <a:ext cx="6795087" cy="6343783"/>
          </a:xfrm>
          <a:custGeom>
            <a:avLst/>
            <a:gdLst/>
            <a:ahLst/>
            <a:cxnLst/>
            <a:rect l="l" t="t" r="r" b="b"/>
            <a:pathLst>
              <a:path w="6795087" h="6343783">
                <a:moveTo>
                  <a:pt x="0" y="0"/>
                </a:moveTo>
                <a:lnTo>
                  <a:pt x="6795088" y="0"/>
                </a:lnTo>
                <a:lnTo>
                  <a:pt x="6795088" y="6343783"/>
                </a:lnTo>
                <a:lnTo>
                  <a:pt x="0" y="6343783"/>
                </a:lnTo>
                <a:lnTo>
                  <a:pt x="0" y="0"/>
                </a:lnTo>
                <a:close/>
              </a:path>
            </a:pathLst>
          </a:custGeom>
          <a:blipFill>
            <a:blip r:embed="rId5"/>
            <a:stretch>
              <a:fillRect l="-9337" t="-28348" r="-112560" b="-5348"/>
            </a:stretch>
          </a:blipFill>
        </p:spPr>
      </p:sp>
      <p:sp>
        <p:nvSpPr>
          <p:cNvPr id="26" name="TextBox 26"/>
          <p:cNvSpPr txBox="1"/>
          <p:nvPr/>
        </p:nvSpPr>
        <p:spPr>
          <a:xfrm>
            <a:off x="2488778" y="962025"/>
            <a:ext cx="4626655" cy="629906"/>
          </a:xfrm>
          <a:prstGeom prst="rect">
            <a:avLst/>
          </a:prstGeom>
        </p:spPr>
        <p:txBody>
          <a:bodyPr lIns="0" tIns="0" rIns="0" bIns="0" rtlCol="0" anchor="t">
            <a:spAutoFit/>
          </a:bodyPr>
          <a:lstStyle/>
          <a:p>
            <a:pPr algn="ctr">
              <a:lnSpc>
                <a:spcPts val="5180"/>
              </a:lnSpc>
            </a:pPr>
            <a:r>
              <a:rPr lang="en-US" sz="3700">
                <a:solidFill>
                  <a:srgbClr val="5B544C"/>
                </a:solidFill>
                <a:latin typeface="TT Commons Pro Bold"/>
              </a:rPr>
              <a:t>LINEAR REGRESSION</a:t>
            </a:r>
          </a:p>
        </p:txBody>
      </p:sp>
      <p:sp>
        <p:nvSpPr>
          <p:cNvPr id="27" name="TextBox 27"/>
          <p:cNvSpPr txBox="1"/>
          <p:nvPr/>
        </p:nvSpPr>
        <p:spPr>
          <a:xfrm>
            <a:off x="10606644" y="962010"/>
            <a:ext cx="6096567" cy="629921"/>
          </a:xfrm>
          <a:prstGeom prst="rect">
            <a:avLst/>
          </a:prstGeom>
        </p:spPr>
        <p:txBody>
          <a:bodyPr lIns="0" tIns="0" rIns="0" bIns="0" rtlCol="0" anchor="t">
            <a:spAutoFit/>
          </a:bodyPr>
          <a:lstStyle/>
          <a:p>
            <a:pPr algn="ctr">
              <a:lnSpc>
                <a:spcPts val="5179"/>
              </a:lnSpc>
              <a:spcBef>
                <a:spcPct val="0"/>
              </a:spcBef>
            </a:pPr>
            <a:r>
              <a:rPr lang="en-US" sz="3699">
                <a:solidFill>
                  <a:srgbClr val="5B544C"/>
                </a:solidFill>
                <a:latin typeface="TT Commons Pro Bold"/>
              </a:rPr>
              <a:t>HYPERPARAMETER TUNING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54" t="-15179" r="-6805" b="-15179"/>
            </a:stretch>
          </a:blipFill>
        </p:spPr>
      </p:sp>
      <p:grpSp>
        <p:nvGrpSpPr>
          <p:cNvPr id="3" name="Group 3"/>
          <p:cNvGrpSpPr/>
          <p:nvPr/>
        </p:nvGrpSpPr>
        <p:grpSpPr>
          <a:xfrm>
            <a:off x="-10497258" y="-8748183"/>
            <a:ext cx="31607563" cy="11402710"/>
            <a:chOff x="0" y="0"/>
            <a:chExt cx="8324626" cy="3003183"/>
          </a:xfrm>
        </p:grpSpPr>
        <p:sp>
          <p:nvSpPr>
            <p:cNvPr id="4" name="Freeform 4"/>
            <p:cNvSpPr/>
            <p:nvPr/>
          </p:nvSpPr>
          <p:spPr>
            <a:xfrm>
              <a:off x="0" y="0"/>
              <a:ext cx="8324625" cy="3003183"/>
            </a:xfrm>
            <a:custGeom>
              <a:avLst/>
              <a:gdLst/>
              <a:ahLst/>
              <a:cxnLst/>
              <a:rect l="l" t="t" r="r" b="b"/>
              <a:pathLst>
                <a:path w="8324625" h="3003183">
                  <a:moveTo>
                    <a:pt x="11022" y="0"/>
                  </a:moveTo>
                  <a:lnTo>
                    <a:pt x="8313603" y="0"/>
                  </a:lnTo>
                  <a:cubicBezTo>
                    <a:pt x="8319691" y="0"/>
                    <a:pt x="8324625" y="4935"/>
                    <a:pt x="8324625" y="11022"/>
                  </a:cubicBezTo>
                  <a:lnTo>
                    <a:pt x="8324625" y="2992161"/>
                  </a:lnTo>
                  <a:cubicBezTo>
                    <a:pt x="8324625" y="2998248"/>
                    <a:pt x="8319691" y="3003183"/>
                    <a:pt x="8313603" y="3003183"/>
                  </a:cubicBezTo>
                  <a:lnTo>
                    <a:pt x="11022" y="3003183"/>
                  </a:lnTo>
                  <a:cubicBezTo>
                    <a:pt x="4935" y="3003183"/>
                    <a:pt x="0" y="2998248"/>
                    <a:pt x="0" y="2992161"/>
                  </a:cubicBezTo>
                  <a:lnTo>
                    <a:pt x="0" y="11022"/>
                  </a:lnTo>
                  <a:cubicBezTo>
                    <a:pt x="0" y="4935"/>
                    <a:pt x="4935" y="0"/>
                    <a:pt x="11022" y="0"/>
                  </a:cubicBezTo>
                  <a:close/>
                </a:path>
              </a:pathLst>
            </a:custGeom>
            <a:solidFill>
              <a:srgbClr val="D4C3B2"/>
            </a:solidFill>
          </p:spPr>
        </p:sp>
        <p:sp>
          <p:nvSpPr>
            <p:cNvPr id="5" name="TextBox 5"/>
            <p:cNvSpPr txBox="1"/>
            <p:nvPr/>
          </p:nvSpPr>
          <p:spPr>
            <a:xfrm>
              <a:off x="0" y="-38100"/>
              <a:ext cx="8324626" cy="304128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420643" y="729405"/>
            <a:ext cx="9551257" cy="2272846"/>
          </a:xfrm>
          <a:prstGeom prst="rect">
            <a:avLst/>
          </a:prstGeom>
        </p:spPr>
        <p:txBody>
          <a:bodyPr lIns="0" tIns="0" rIns="0" bIns="0" rtlCol="0" anchor="t">
            <a:spAutoFit/>
          </a:bodyPr>
          <a:lstStyle/>
          <a:p>
            <a:pPr algn="ctr">
              <a:lnSpc>
                <a:spcPts val="8705"/>
              </a:lnSpc>
            </a:pPr>
            <a:r>
              <a:rPr lang="en-US" sz="6217">
                <a:solidFill>
                  <a:srgbClr val="5B544C"/>
                </a:solidFill>
                <a:latin typeface="Adirek Sans Heavy"/>
              </a:rPr>
              <a:t>RANDOM FOREST  </a:t>
            </a:r>
          </a:p>
          <a:p>
            <a:pPr algn="ctr">
              <a:lnSpc>
                <a:spcPts val="9545"/>
              </a:lnSpc>
            </a:pPr>
            <a:endParaRPr lang="en-US" sz="6217">
              <a:solidFill>
                <a:srgbClr val="5B544C"/>
              </a:solidFill>
              <a:latin typeface="Adirek Sans Heavy"/>
            </a:endParaRPr>
          </a:p>
        </p:txBody>
      </p:sp>
      <p:sp>
        <p:nvSpPr>
          <p:cNvPr id="7" name="Freeform 7"/>
          <p:cNvSpPr/>
          <p:nvPr/>
        </p:nvSpPr>
        <p:spPr>
          <a:xfrm>
            <a:off x="1890645" y="3002251"/>
            <a:ext cx="6831757" cy="6769650"/>
          </a:xfrm>
          <a:custGeom>
            <a:avLst/>
            <a:gdLst/>
            <a:ahLst/>
            <a:cxnLst/>
            <a:rect l="l" t="t" r="r" b="b"/>
            <a:pathLst>
              <a:path w="6831757" h="6769650">
                <a:moveTo>
                  <a:pt x="0" y="0"/>
                </a:moveTo>
                <a:lnTo>
                  <a:pt x="6831757" y="0"/>
                </a:lnTo>
                <a:lnTo>
                  <a:pt x="6831757" y="6769650"/>
                </a:lnTo>
                <a:lnTo>
                  <a:pt x="0" y="676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6738602">
            <a:off x="16096405" y="-486980"/>
            <a:ext cx="2704790" cy="2823140"/>
            <a:chOff x="0" y="0"/>
            <a:chExt cx="3606387" cy="3764187"/>
          </a:xfrm>
        </p:grpSpPr>
        <p:sp>
          <p:nvSpPr>
            <p:cNvPr id="9" name="Freeform 9"/>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0" name="Freeform 10"/>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grpSp>
        <p:nvGrpSpPr>
          <p:cNvPr id="11" name="Group 11"/>
          <p:cNvGrpSpPr/>
          <p:nvPr/>
        </p:nvGrpSpPr>
        <p:grpSpPr>
          <a:xfrm rot="8588137">
            <a:off x="-518181" y="-640633"/>
            <a:ext cx="2704790" cy="2823140"/>
            <a:chOff x="0" y="0"/>
            <a:chExt cx="3606387" cy="3764187"/>
          </a:xfrm>
        </p:grpSpPr>
        <p:sp>
          <p:nvSpPr>
            <p:cNvPr id="12" name="Freeform 12"/>
            <p:cNvSpPr/>
            <p:nvPr/>
          </p:nvSpPr>
          <p:spPr>
            <a:xfrm rot="-5751394">
              <a:off x="1120379" y="2037996"/>
              <a:ext cx="1365629" cy="1900005"/>
            </a:xfrm>
            <a:custGeom>
              <a:avLst/>
              <a:gdLst/>
              <a:ahLst/>
              <a:cxnLst/>
              <a:rect l="l" t="t" r="r" b="b"/>
              <a:pathLst>
                <a:path w="1365629" h="1900005">
                  <a:moveTo>
                    <a:pt x="0" y="0"/>
                  </a:moveTo>
                  <a:lnTo>
                    <a:pt x="1365629" y="0"/>
                  </a:lnTo>
                  <a:lnTo>
                    <a:pt x="1365629" y="1900006"/>
                  </a:lnTo>
                  <a:lnTo>
                    <a:pt x="0" y="1900006"/>
                  </a:lnTo>
                  <a:lnTo>
                    <a:pt x="0" y="0"/>
                  </a:lnTo>
                  <a:close/>
                </a:path>
              </a:pathLst>
            </a:custGeom>
            <a:blipFill>
              <a:blip r:embed="rId5"/>
              <a:stretch>
                <a:fillRect/>
              </a:stretch>
            </a:blipFill>
          </p:spPr>
        </p:sp>
        <p:sp>
          <p:nvSpPr>
            <p:cNvPr id="13" name="Freeform 13"/>
            <p:cNvSpPr/>
            <p:nvPr/>
          </p:nvSpPr>
          <p:spPr>
            <a:xfrm rot="-3287833">
              <a:off x="750744" y="239812"/>
              <a:ext cx="2104899" cy="2928555"/>
            </a:xfrm>
            <a:custGeom>
              <a:avLst/>
              <a:gdLst/>
              <a:ahLst/>
              <a:cxnLst/>
              <a:rect l="l" t="t" r="r" b="b"/>
              <a:pathLst>
                <a:path w="2104899" h="2928555">
                  <a:moveTo>
                    <a:pt x="0" y="0"/>
                  </a:moveTo>
                  <a:lnTo>
                    <a:pt x="2104899" y="0"/>
                  </a:lnTo>
                  <a:lnTo>
                    <a:pt x="2104899" y="2928554"/>
                  </a:lnTo>
                  <a:lnTo>
                    <a:pt x="0" y="2928554"/>
                  </a:lnTo>
                  <a:lnTo>
                    <a:pt x="0" y="0"/>
                  </a:lnTo>
                  <a:close/>
                </a:path>
              </a:pathLst>
            </a:custGeom>
            <a:blipFill>
              <a:blip r:embed="rId5"/>
              <a:stretch>
                <a:fillRect/>
              </a:stretch>
            </a:blipFill>
          </p:spPr>
        </p:sp>
      </p:grpSp>
      <p:sp>
        <p:nvSpPr>
          <p:cNvPr id="14" name="Freeform 14"/>
          <p:cNvSpPr/>
          <p:nvPr/>
        </p:nvSpPr>
        <p:spPr>
          <a:xfrm>
            <a:off x="9345470" y="2919958"/>
            <a:ext cx="6914805" cy="6851943"/>
          </a:xfrm>
          <a:custGeom>
            <a:avLst/>
            <a:gdLst/>
            <a:ahLst/>
            <a:cxnLst/>
            <a:rect l="l" t="t" r="r" b="b"/>
            <a:pathLst>
              <a:path w="6914805" h="6851943">
                <a:moveTo>
                  <a:pt x="0" y="0"/>
                </a:moveTo>
                <a:lnTo>
                  <a:pt x="6914805" y="0"/>
                </a:lnTo>
                <a:lnTo>
                  <a:pt x="6914805" y="6851943"/>
                </a:lnTo>
                <a:lnTo>
                  <a:pt x="0" y="6851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279815" flipH="1">
            <a:off x="-379670" y="8427698"/>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sp>
        <p:nvSpPr>
          <p:cNvPr id="16" name="Freeform 16"/>
          <p:cNvSpPr/>
          <p:nvPr/>
        </p:nvSpPr>
        <p:spPr>
          <a:xfrm rot="-2700000" flipH="1">
            <a:off x="17459710" y="7859199"/>
            <a:ext cx="3616776" cy="7883980"/>
          </a:xfrm>
          <a:custGeom>
            <a:avLst/>
            <a:gdLst/>
            <a:ahLst/>
            <a:cxnLst/>
            <a:rect l="l" t="t" r="r" b="b"/>
            <a:pathLst>
              <a:path w="3616776" h="7883980">
                <a:moveTo>
                  <a:pt x="3616776" y="0"/>
                </a:moveTo>
                <a:lnTo>
                  <a:pt x="0" y="0"/>
                </a:lnTo>
                <a:lnTo>
                  <a:pt x="0" y="7883979"/>
                </a:lnTo>
                <a:lnTo>
                  <a:pt x="3616776" y="7883979"/>
                </a:lnTo>
                <a:lnTo>
                  <a:pt x="3616776" y="0"/>
                </a:lnTo>
                <a:close/>
              </a:path>
            </a:pathLst>
          </a:custGeom>
          <a:blipFill>
            <a:blip r:embed="rId6">
              <a:alphaModFix amt="75000"/>
              <a:extLst>
                <a:ext uri="{96DAC541-7B7A-43D3-8B79-37D633B846F1}">
                  <asvg:svgBlip xmlns:asvg="http://schemas.microsoft.com/office/drawing/2016/SVG/main" r:embed="rId7"/>
                </a:ext>
              </a:extLst>
            </a:blip>
            <a:stretch>
              <a:fillRect/>
            </a:stretch>
          </a:blipFill>
        </p:spPr>
      </p:sp>
      <p:grpSp>
        <p:nvGrpSpPr>
          <p:cNvPr id="17" name="Group 17"/>
          <p:cNvGrpSpPr/>
          <p:nvPr/>
        </p:nvGrpSpPr>
        <p:grpSpPr>
          <a:xfrm>
            <a:off x="2347605" y="4635958"/>
            <a:ext cx="2722410" cy="4856667"/>
            <a:chOff x="0" y="0"/>
            <a:chExt cx="717013" cy="1279122"/>
          </a:xfrm>
        </p:grpSpPr>
        <p:sp>
          <p:nvSpPr>
            <p:cNvPr id="18" name="Freeform 18"/>
            <p:cNvSpPr/>
            <p:nvPr/>
          </p:nvSpPr>
          <p:spPr>
            <a:xfrm>
              <a:off x="0" y="0"/>
              <a:ext cx="717013" cy="1279122"/>
            </a:xfrm>
            <a:custGeom>
              <a:avLst/>
              <a:gdLst/>
              <a:ahLst/>
              <a:cxnLst/>
              <a:rect l="l" t="t" r="r" b="b"/>
              <a:pathLst>
                <a:path w="717013" h="1279122">
                  <a:moveTo>
                    <a:pt x="127970" y="0"/>
                  </a:moveTo>
                  <a:lnTo>
                    <a:pt x="589043" y="0"/>
                  </a:lnTo>
                  <a:cubicBezTo>
                    <a:pt x="659719" y="0"/>
                    <a:pt x="717013" y="57294"/>
                    <a:pt x="717013" y="127970"/>
                  </a:cubicBezTo>
                  <a:lnTo>
                    <a:pt x="717013" y="1151152"/>
                  </a:lnTo>
                  <a:cubicBezTo>
                    <a:pt x="717013" y="1221828"/>
                    <a:pt x="659719" y="1279122"/>
                    <a:pt x="589043" y="1279122"/>
                  </a:cubicBezTo>
                  <a:lnTo>
                    <a:pt x="127970" y="1279122"/>
                  </a:lnTo>
                  <a:cubicBezTo>
                    <a:pt x="57294" y="1279122"/>
                    <a:pt x="0" y="1221828"/>
                    <a:pt x="0" y="1151152"/>
                  </a:cubicBezTo>
                  <a:lnTo>
                    <a:pt x="0" y="127970"/>
                  </a:lnTo>
                  <a:cubicBezTo>
                    <a:pt x="0" y="57294"/>
                    <a:pt x="57294" y="0"/>
                    <a:pt x="127970" y="0"/>
                  </a:cubicBezTo>
                  <a:close/>
                </a:path>
              </a:pathLst>
            </a:custGeom>
            <a:solidFill>
              <a:srgbClr val="FFFFFF"/>
            </a:solidFill>
          </p:spPr>
        </p:sp>
        <p:sp>
          <p:nvSpPr>
            <p:cNvPr id="19" name="TextBox 19"/>
            <p:cNvSpPr txBox="1"/>
            <p:nvPr/>
          </p:nvSpPr>
          <p:spPr>
            <a:xfrm>
              <a:off x="0" y="-38100"/>
              <a:ext cx="717013" cy="13172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737373" y="4635958"/>
            <a:ext cx="3361890" cy="4622342"/>
            <a:chOff x="0" y="0"/>
            <a:chExt cx="885436" cy="1217407"/>
          </a:xfrm>
        </p:grpSpPr>
        <p:sp>
          <p:nvSpPr>
            <p:cNvPr id="21" name="Freeform 21"/>
            <p:cNvSpPr/>
            <p:nvPr/>
          </p:nvSpPr>
          <p:spPr>
            <a:xfrm>
              <a:off x="0" y="0"/>
              <a:ext cx="885436" cy="1217407"/>
            </a:xfrm>
            <a:custGeom>
              <a:avLst/>
              <a:gdLst/>
              <a:ahLst/>
              <a:cxnLst/>
              <a:rect l="l" t="t" r="r" b="b"/>
              <a:pathLst>
                <a:path w="885436" h="1217407">
                  <a:moveTo>
                    <a:pt x="103628" y="0"/>
                  </a:moveTo>
                  <a:lnTo>
                    <a:pt x="781808" y="0"/>
                  </a:lnTo>
                  <a:cubicBezTo>
                    <a:pt x="839040" y="0"/>
                    <a:pt x="885436" y="46396"/>
                    <a:pt x="885436" y="103628"/>
                  </a:cubicBezTo>
                  <a:lnTo>
                    <a:pt x="885436" y="1113779"/>
                  </a:lnTo>
                  <a:cubicBezTo>
                    <a:pt x="885436" y="1171011"/>
                    <a:pt x="839040" y="1217407"/>
                    <a:pt x="781808" y="1217407"/>
                  </a:cubicBezTo>
                  <a:lnTo>
                    <a:pt x="103628" y="1217407"/>
                  </a:lnTo>
                  <a:cubicBezTo>
                    <a:pt x="76144" y="1217407"/>
                    <a:pt x="49786" y="1206489"/>
                    <a:pt x="30352" y="1187055"/>
                  </a:cubicBezTo>
                  <a:cubicBezTo>
                    <a:pt x="10918" y="1167621"/>
                    <a:pt x="0" y="1141263"/>
                    <a:pt x="0" y="1113779"/>
                  </a:cubicBezTo>
                  <a:lnTo>
                    <a:pt x="0" y="103628"/>
                  </a:lnTo>
                  <a:cubicBezTo>
                    <a:pt x="0" y="46396"/>
                    <a:pt x="46396" y="0"/>
                    <a:pt x="103628" y="0"/>
                  </a:cubicBezTo>
                  <a:close/>
                </a:path>
              </a:pathLst>
            </a:custGeom>
            <a:solidFill>
              <a:srgbClr val="FFFFFF"/>
            </a:solidFill>
          </p:spPr>
        </p:sp>
        <p:sp>
          <p:nvSpPr>
            <p:cNvPr id="22" name="TextBox 22"/>
            <p:cNvSpPr txBox="1"/>
            <p:nvPr/>
          </p:nvSpPr>
          <p:spPr>
            <a:xfrm>
              <a:off x="0" y="-38100"/>
              <a:ext cx="885436" cy="1255507"/>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2822081" y="5105400"/>
            <a:ext cx="4968885" cy="2956559"/>
          </a:xfrm>
          <a:prstGeom prst="rect">
            <a:avLst/>
          </a:prstGeom>
        </p:spPr>
        <p:txBody>
          <a:bodyPr lIns="0" tIns="0" rIns="0" bIns="0" rtlCol="0" anchor="t">
            <a:spAutoFit/>
          </a:bodyPr>
          <a:lstStyle/>
          <a:p>
            <a:pPr>
              <a:lnSpc>
                <a:spcPts val="2940"/>
              </a:lnSpc>
            </a:pPr>
            <a:r>
              <a:rPr lang="en-US" sz="2100">
                <a:solidFill>
                  <a:srgbClr val="5B544C"/>
                </a:solidFill>
                <a:latin typeface="Canva Sans"/>
              </a:rPr>
              <a:t>Random forest is known for both classification and regression problems as it can handle both fluently in most of the cases. Combining the outcome of multiple decision trees Random Forest reaches to a single result. It is easy and flexible to use. </a:t>
            </a:r>
          </a:p>
          <a:p>
            <a:pPr>
              <a:lnSpc>
                <a:spcPts val="2940"/>
              </a:lnSpc>
            </a:pPr>
            <a:endParaRPr lang="en-US" sz="2100">
              <a:solidFill>
                <a:srgbClr val="5B544C"/>
              </a:solidFill>
              <a:latin typeface="Canva Sans"/>
            </a:endParaRPr>
          </a:p>
        </p:txBody>
      </p:sp>
      <p:sp>
        <p:nvSpPr>
          <p:cNvPr id="24" name="TextBox 24"/>
          <p:cNvSpPr txBox="1"/>
          <p:nvPr/>
        </p:nvSpPr>
        <p:spPr>
          <a:xfrm>
            <a:off x="2347605" y="3620096"/>
            <a:ext cx="5917837"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Algorithm Technique</a:t>
            </a:r>
          </a:p>
        </p:txBody>
      </p:sp>
      <p:sp>
        <p:nvSpPr>
          <p:cNvPr id="25" name="TextBox 25"/>
          <p:cNvSpPr txBox="1"/>
          <p:nvPr/>
        </p:nvSpPr>
        <p:spPr>
          <a:xfrm>
            <a:off x="9524989" y="4307214"/>
            <a:ext cx="6555766" cy="5185410"/>
          </a:xfrm>
          <a:prstGeom prst="rect">
            <a:avLst/>
          </a:prstGeom>
        </p:spPr>
        <p:txBody>
          <a:bodyPr lIns="0" tIns="0" rIns="0" bIns="0" rtlCol="0" anchor="t">
            <a:spAutoFit/>
          </a:bodyPr>
          <a:lstStyle/>
          <a:p>
            <a:pPr>
              <a:lnSpc>
                <a:spcPts val="2940"/>
              </a:lnSpc>
            </a:pPr>
            <a:r>
              <a:rPr lang="en-US" sz="2100">
                <a:solidFill>
                  <a:srgbClr val="5B544C"/>
                </a:solidFill>
                <a:latin typeface="Canva Sans"/>
              </a:rPr>
              <a:t>Crop production may be predicted using a random forest model by taking into account variables like soil pH, humidity, temperature, rainfall, and crop type. In order to provide reliable predictions, each decision tree in a forest takes into account a random selection of characteristics and data points. Compared with individual decision trees, random forests are not as prone to overfitting and can accommodate a high number of input characteristics. It is skilled at handling non-linear characteristics and correlations and can identify complex relationships among characteristics and yields of crops.</a:t>
            </a:r>
          </a:p>
          <a:p>
            <a:pPr>
              <a:lnSpc>
                <a:spcPts val="2940"/>
              </a:lnSpc>
              <a:spcBef>
                <a:spcPct val="0"/>
              </a:spcBef>
            </a:pPr>
            <a:endParaRPr lang="en-US" sz="2100">
              <a:solidFill>
                <a:srgbClr val="5B544C"/>
              </a:solidFill>
              <a:latin typeface="Canva Sans"/>
            </a:endParaRPr>
          </a:p>
        </p:txBody>
      </p:sp>
      <p:sp>
        <p:nvSpPr>
          <p:cNvPr id="26" name="TextBox 26"/>
          <p:cNvSpPr txBox="1"/>
          <p:nvPr/>
        </p:nvSpPr>
        <p:spPr>
          <a:xfrm>
            <a:off x="10057722" y="3506928"/>
            <a:ext cx="5490302" cy="481330"/>
          </a:xfrm>
          <a:prstGeom prst="rect">
            <a:avLst/>
          </a:prstGeom>
        </p:spPr>
        <p:txBody>
          <a:bodyPr lIns="0" tIns="0" rIns="0" bIns="0" rtlCol="0" anchor="t">
            <a:spAutoFit/>
          </a:bodyPr>
          <a:lstStyle/>
          <a:p>
            <a:pPr algn="ctr">
              <a:lnSpc>
                <a:spcPts val="3920"/>
              </a:lnSpc>
            </a:pPr>
            <a:r>
              <a:rPr lang="en-US" sz="2800">
                <a:solidFill>
                  <a:srgbClr val="5B544C"/>
                </a:solidFill>
                <a:latin typeface="Canva Sans Bold"/>
              </a:rPr>
              <a:t>Case Study Application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1177</Words>
  <Application>Microsoft Office PowerPoint</Application>
  <PresentationFormat>Custom</PresentationFormat>
  <Paragraphs>91</Paragraphs>
  <Slides>17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Adirek Sans Heavy</vt:lpstr>
      <vt:lpstr>Arial</vt:lpstr>
      <vt:lpstr>Canva Sans</vt:lpstr>
      <vt:lpstr>Boriboon Medium</vt:lpstr>
      <vt:lpstr>TT Commons Pro</vt:lpstr>
      <vt:lpstr>Boriboon</vt:lpstr>
      <vt:lpstr>Calibri</vt:lpstr>
      <vt:lpstr>Adirek Sans Bold</vt:lpstr>
      <vt:lpstr>TT Commons Pro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Aesthetic Thesis Defense Presentation</dc:title>
  <dc:creator>jaynil patel</dc:creator>
  <cp:lastModifiedBy>jaynil patel</cp:lastModifiedBy>
  <cp:revision>2</cp:revision>
  <dcterms:created xsi:type="dcterms:W3CDTF">2006-08-16T00:00:00Z</dcterms:created>
  <dcterms:modified xsi:type="dcterms:W3CDTF">2024-04-26T07:57:07Z</dcterms:modified>
  <dc:identifier>DAGBNFSdcXw</dc:identifier>
</cp:coreProperties>
</file>